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8.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20.xml" ContentType="application/vnd.openxmlformats-officedocument.presentationml.notesSlide+xml"/>
  <Override PartName="/ppt/charts/chart9.xml" ContentType="application/vnd.openxmlformats-officedocument.drawingml.chart+xml"/>
  <Override PartName="/ppt/theme/themeOverride1.xml" ContentType="application/vnd.openxmlformats-officedocument.themeOverride+xml"/>
  <Override PartName="/ppt/charts/chart10.xml" ContentType="application/vnd.openxmlformats-officedocument.drawingml.chart+xml"/>
  <Override PartName="/ppt/theme/themeOverride2.xml" ContentType="application/vnd.openxmlformats-officedocument.themeOverride+xml"/>
  <Override PartName="/ppt/notesSlides/notesSlide21.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28.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notesSlides/notesSlide29.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37"/>
  </p:notesMasterIdLst>
  <p:handoutMasterIdLst>
    <p:handoutMasterId r:id="rId38"/>
  </p:handoutMasterIdLst>
  <p:sldIdLst>
    <p:sldId id="256" r:id="rId2"/>
    <p:sldId id="262" r:id="rId3"/>
    <p:sldId id="257" r:id="rId4"/>
    <p:sldId id="258" r:id="rId5"/>
    <p:sldId id="263" r:id="rId6"/>
    <p:sldId id="269" r:id="rId7"/>
    <p:sldId id="274" r:id="rId8"/>
    <p:sldId id="276" r:id="rId9"/>
    <p:sldId id="301" r:id="rId10"/>
    <p:sldId id="302" r:id="rId11"/>
    <p:sldId id="272" r:id="rId12"/>
    <p:sldId id="298" r:id="rId13"/>
    <p:sldId id="287" r:id="rId14"/>
    <p:sldId id="259" r:id="rId15"/>
    <p:sldId id="277" r:id="rId16"/>
    <p:sldId id="278" r:id="rId17"/>
    <p:sldId id="283" r:id="rId18"/>
    <p:sldId id="299" r:id="rId19"/>
    <p:sldId id="285" r:id="rId20"/>
    <p:sldId id="295" r:id="rId21"/>
    <p:sldId id="297" r:id="rId22"/>
    <p:sldId id="296" r:id="rId23"/>
    <p:sldId id="279" r:id="rId24"/>
    <p:sldId id="294" r:id="rId25"/>
    <p:sldId id="290" r:id="rId26"/>
    <p:sldId id="291" r:id="rId27"/>
    <p:sldId id="280" r:id="rId28"/>
    <p:sldId id="281" r:id="rId29"/>
    <p:sldId id="282" r:id="rId30"/>
    <p:sldId id="265" r:id="rId31"/>
    <p:sldId id="266" r:id="rId32"/>
    <p:sldId id="284" r:id="rId33"/>
    <p:sldId id="292" r:id="rId34"/>
    <p:sldId id="261" r:id="rId35"/>
    <p:sldId id="268"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77250" autoAdjust="0"/>
  </p:normalViewPr>
  <p:slideViewPr>
    <p:cSldViewPr>
      <p:cViewPr>
        <p:scale>
          <a:sx n="106" d="100"/>
          <a:sy n="106" d="100"/>
        </p:scale>
        <p:origin x="-80" y="-56"/>
      </p:cViewPr>
      <p:guideLst>
        <p:guide orient="horz" pos="2160"/>
        <p:guide pos="2880"/>
      </p:guideLst>
    </p:cSldViewPr>
  </p:slideViewPr>
  <p:outlineViewPr>
    <p:cViewPr>
      <p:scale>
        <a:sx n="33" d="100"/>
        <a:sy n="33" d="100"/>
      </p:scale>
      <p:origin x="0" y="2168"/>
    </p:cViewPr>
  </p:outlineViewPr>
  <p:notesTextViewPr>
    <p:cViewPr>
      <p:scale>
        <a:sx n="1" d="1"/>
        <a:sy n="1" d="1"/>
      </p:scale>
      <p:origin x="0" y="0"/>
    </p:cViewPr>
  </p:notesTextViewPr>
  <p:sorterViewPr>
    <p:cViewPr>
      <p:scale>
        <a:sx n="100" d="100"/>
        <a:sy n="100" d="100"/>
      </p:scale>
      <p:origin x="0" y="972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Users:shawnchristianclark:Downloads:More%20chart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shawnchristianclark:Desktop:Capstone%20Data:Capstone%20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shawnchristianclark:Downloads:More%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日本人</a:t>
            </a:r>
            <a:endParaRPr lang="en-US" dirty="0"/>
          </a:p>
        </c:rich>
      </c:tx>
      <c:layout/>
      <c:overlay val="0"/>
    </c:title>
    <c:autoTitleDeleted val="0"/>
    <c:plotArea>
      <c:layout/>
      <c:barChart>
        <c:barDir val="bar"/>
        <c:grouping val="clustered"/>
        <c:varyColors val="0"/>
        <c:ser>
          <c:idx val="0"/>
          <c:order val="0"/>
          <c:tx>
            <c:strRef>
              <c:f>Sheet1!$B$68</c:f>
              <c:strCache>
                <c:ptCount val="1"/>
                <c:pt idx="0">
                  <c:v>Child</c:v>
                </c:pt>
              </c:strCache>
            </c:strRef>
          </c:tx>
          <c:invertIfNegative val="0"/>
          <c:cat>
            <c:strRef>
              <c:f>Sheet1!$A$69:$A$72</c:f>
              <c:strCache>
                <c:ptCount val="4"/>
                <c:pt idx="0">
                  <c:v>Frequently</c:v>
                </c:pt>
                <c:pt idx="1">
                  <c:v>Occasionally</c:v>
                </c:pt>
                <c:pt idx="2">
                  <c:v>Rarely</c:v>
                </c:pt>
                <c:pt idx="3">
                  <c:v>Never</c:v>
                </c:pt>
              </c:strCache>
            </c:strRef>
          </c:cat>
          <c:val>
            <c:numRef>
              <c:f>Sheet1!$B$69:$B$72</c:f>
              <c:numCache>
                <c:formatCode>0.00%</c:formatCode>
                <c:ptCount val="4"/>
                <c:pt idx="0">
                  <c:v>0.14</c:v>
                </c:pt>
                <c:pt idx="1">
                  <c:v>0.5</c:v>
                </c:pt>
                <c:pt idx="2">
                  <c:v>0.32</c:v>
                </c:pt>
                <c:pt idx="3">
                  <c:v>0.05</c:v>
                </c:pt>
              </c:numCache>
            </c:numRef>
          </c:val>
        </c:ser>
        <c:ser>
          <c:idx val="1"/>
          <c:order val="1"/>
          <c:tx>
            <c:strRef>
              <c:f>Sheet1!$C$68</c:f>
              <c:strCache>
                <c:ptCount val="1"/>
                <c:pt idx="0">
                  <c:v>Adult</c:v>
                </c:pt>
              </c:strCache>
            </c:strRef>
          </c:tx>
          <c:invertIfNegative val="0"/>
          <c:cat>
            <c:strRef>
              <c:f>Sheet1!$A$69:$A$72</c:f>
              <c:strCache>
                <c:ptCount val="4"/>
                <c:pt idx="0">
                  <c:v>Frequently</c:v>
                </c:pt>
                <c:pt idx="1">
                  <c:v>Occasionally</c:v>
                </c:pt>
                <c:pt idx="2">
                  <c:v>Rarely</c:v>
                </c:pt>
                <c:pt idx="3">
                  <c:v>Never</c:v>
                </c:pt>
              </c:strCache>
            </c:strRef>
          </c:cat>
          <c:val>
            <c:numRef>
              <c:f>Sheet1!$C$69:$C$72</c:f>
              <c:numCache>
                <c:formatCode>0.00%</c:formatCode>
                <c:ptCount val="4"/>
                <c:pt idx="0">
                  <c:v>0.07</c:v>
                </c:pt>
                <c:pt idx="1">
                  <c:v>0.32</c:v>
                </c:pt>
                <c:pt idx="2">
                  <c:v>0.45</c:v>
                </c:pt>
                <c:pt idx="3">
                  <c:v>0.14</c:v>
                </c:pt>
              </c:numCache>
            </c:numRef>
          </c:val>
        </c:ser>
        <c:dLbls>
          <c:showLegendKey val="0"/>
          <c:showVal val="1"/>
          <c:showCatName val="0"/>
          <c:showSerName val="0"/>
          <c:showPercent val="0"/>
          <c:showBubbleSize val="0"/>
        </c:dLbls>
        <c:gapWidth val="150"/>
        <c:overlap val="-25"/>
        <c:axId val="-2075099992"/>
        <c:axId val="-2074926648"/>
      </c:barChart>
      <c:catAx>
        <c:axId val="-2075099992"/>
        <c:scaling>
          <c:orientation val="minMax"/>
        </c:scaling>
        <c:delete val="0"/>
        <c:axPos val="l"/>
        <c:majorTickMark val="none"/>
        <c:minorTickMark val="none"/>
        <c:tickLblPos val="nextTo"/>
        <c:txPr>
          <a:bodyPr/>
          <a:lstStyle/>
          <a:p>
            <a:pPr>
              <a:defRPr lang="ja-JP"/>
            </a:pPr>
            <a:endParaRPr lang="ja-JP"/>
          </a:p>
        </c:txPr>
        <c:crossAx val="-2074926648"/>
        <c:crosses val="autoZero"/>
        <c:auto val="1"/>
        <c:lblAlgn val="ctr"/>
        <c:lblOffset val="100"/>
        <c:noMultiLvlLbl val="0"/>
      </c:catAx>
      <c:valAx>
        <c:axId val="-2074926648"/>
        <c:scaling>
          <c:orientation val="minMax"/>
        </c:scaling>
        <c:delete val="1"/>
        <c:axPos val="b"/>
        <c:numFmt formatCode="0.00%" sourceLinked="1"/>
        <c:majorTickMark val="none"/>
        <c:minorTickMark val="none"/>
        <c:tickLblPos val="nextTo"/>
        <c:crossAx val="-2075099992"/>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ja-JP"/>
            </a:pPr>
            <a:r>
              <a:rPr lang="ja-JP" altLang="en-US" dirty="0" smtClean="0"/>
              <a:t>現在</a:t>
            </a:r>
            <a:endParaRPr lang="en-US" dirty="0"/>
          </a:p>
        </c:rich>
      </c:tx>
      <c:layout/>
      <c:overlay val="0"/>
    </c:title>
    <c:autoTitleDeleted val="0"/>
    <c:plotArea>
      <c:layout/>
      <c:barChart>
        <c:barDir val="col"/>
        <c:grouping val="clustered"/>
        <c:varyColors val="0"/>
        <c:ser>
          <c:idx val="0"/>
          <c:order val="0"/>
          <c:tx>
            <c:strRef>
              <c:f>Sheet1!$E$7</c:f>
              <c:strCache>
                <c:ptCount val="1"/>
                <c:pt idx="0">
                  <c:v>US</c:v>
                </c:pt>
              </c:strCache>
            </c:strRef>
          </c:tx>
          <c:invertIfNegative val="0"/>
          <c:cat>
            <c:strRef>
              <c:f>Sheet1!$F$6:$I$6</c:f>
              <c:strCache>
                <c:ptCount val="4"/>
                <c:pt idx="0">
                  <c:v>Frequently</c:v>
                </c:pt>
                <c:pt idx="1">
                  <c:v>Occasionally</c:v>
                </c:pt>
                <c:pt idx="2">
                  <c:v>Rarely</c:v>
                </c:pt>
                <c:pt idx="3">
                  <c:v>Never</c:v>
                </c:pt>
              </c:strCache>
            </c:strRef>
          </c:cat>
          <c:val>
            <c:numRef>
              <c:f>Sheet1!$F$7:$I$7</c:f>
              <c:numCache>
                <c:formatCode>0%</c:formatCode>
                <c:ptCount val="4"/>
                <c:pt idx="0">
                  <c:v>0.23</c:v>
                </c:pt>
                <c:pt idx="1">
                  <c:v>0.5</c:v>
                </c:pt>
                <c:pt idx="2">
                  <c:v>0.17</c:v>
                </c:pt>
                <c:pt idx="3">
                  <c:v>0.1</c:v>
                </c:pt>
              </c:numCache>
            </c:numRef>
          </c:val>
        </c:ser>
        <c:ser>
          <c:idx val="1"/>
          <c:order val="1"/>
          <c:tx>
            <c:strRef>
              <c:f>Sheet1!$E$8</c:f>
              <c:strCache>
                <c:ptCount val="1"/>
                <c:pt idx="0">
                  <c:v>Japan</c:v>
                </c:pt>
              </c:strCache>
            </c:strRef>
          </c:tx>
          <c:invertIfNegative val="0"/>
          <c:cat>
            <c:strRef>
              <c:f>Sheet1!$F$6:$I$6</c:f>
              <c:strCache>
                <c:ptCount val="4"/>
                <c:pt idx="0">
                  <c:v>Frequently</c:v>
                </c:pt>
                <c:pt idx="1">
                  <c:v>Occasionally</c:v>
                </c:pt>
                <c:pt idx="2">
                  <c:v>Rarely</c:v>
                </c:pt>
                <c:pt idx="3">
                  <c:v>Never</c:v>
                </c:pt>
              </c:strCache>
            </c:strRef>
          </c:cat>
          <c:val>
            <c:numRef>
              <c:f>Sheet1!$F$8:$I$8</c:f>
              <c:numCache>
                <c:formatCode>0%</c:formatCode>
                <c:ptCount val="4"/>
                <c:pt idx="0">
                  <c:v>0.18</c:v>
                </c:pt>
                <c:pt idx="1">
                  <c:v>0.18</c:v>
                </c:pt>
                <c:pt idx="2">
                  <c:v>0.32</c:v>
                </c:pt>
                <c:pt idx="3">
                  <c:v>0.32</c:v>
                </c:pt>
              </c:numCache>
            </c:numRef>
          </c:val>
        </c:ser>
        <c:dLbls>
          <c:showLegendKey val="0"/>
          <c:showVal val="1"/>
          <c:showCatName val="0"/>
          <c:showSerName val="0"/>
          <c:showPercent val="0"/>
          <c:showBubbleSize val="0"/>
        </c:dLbls>
        <c:gapWidth val="150"/>
        <c:overlap val="-25"/>
        <c:axId val="-2025251544"/>
        <c:axId val="-2025246712"/>
      </c:barChart>
      <c:catAx>
        <c:axId val="-2025251544"/>
        <c:scaling>
          <c:orientation val="minMax"/>
        </c:scaling>
        <c:delete val="0"/>
        <c:axPos val="b"/>
        <c:majorTickMark val="none"/>
        <c:minorTickMark val="none"/>
        <c:tickLblPos val="nextTo"/>
        <c:txPr>
          <a:bodyPr/>
          <a:lstStyle/>
          <a:p>
            <a:pPr>
              <a:defRPr lang="ja-JP"/>
            </a:pPr>
            <a:endParaRPr lang="ja-JP"/>
          </a:p>
        </c:txPr>
        <c:crossAx val="-2025246712"/>
        <c:crosses val="autoZero"/>
        <c:auto val="1"/>
        <c:lblAlgn val="ctr"/>
        <c:lblOffset val="100"/>
        <c:noMultiLvlLbl val="0"/>
      </c:catAx>
      <c:valAx>
        <c:axId val="-2025246712"/>
        <c:scaling>
          <c:orientation val="minMax"/>
        </c:scaling>
        <c:delete val="1"/>
        <c:axPos val="l"/>
        <c:numFmt formatCode="0%" sourceLinked="1"/>
        <c:majorTickMark val="out"/>
        <c:minorTickMark val="none"/>
        <c:tickLblPos val="nextTo"/>
        <c:crossAx val="-2025251544"/>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アメリカ人</a:t>
            </a:r>
            <a:endParaRPr lang="en-US" dirty="0"/>
          </a:p>
        </c:rich>
      </c:tx>
      <c:layout/>
      <c:overlay val="0"/>
    </c:title>
    <c:autoTitleDeleted val="0"/>
    <c:plotArea>
      <c:layout/>
      <c:pieChart>
        <c:varyColors val="1"/>
        <c:ser>
          <c:idx val="0"/>
          <c:order val="0"/>
          <c:tx>
            <c:strRef>
              <c:f>Sheet1!$B$119</c:f>
              <c:strCache>
                <c:ptCount val="1"/>
                <c:pt idx="0">
                  <c:v>% of Respondents</c:v>
                </c:pt>
              </c:strCache>
            </c:strRef>
          </c:tx>
          <c:dLbls>
            <c:dLbl>
              <c:idx val="0"/>
              <c:layout>
                <c:manualLayout>
                  <c:x val="-0.00622734658167729"/>
                  <c:y val="0.021753280839895"/>
                </c:manualLayout>
              </c:layout>
              <c:showLegendKey val="0"/>
              <c:showVal val="0"/>
              <c:showCatName val="0"/>
              <c:showSerName val="0"/>
              <c:showPercent val="1"/>
              <c:showBubbleSize val="0"/>
            </c:dLbl>
            <c:txPr>
              <a:bodyPr/>
              <a:lstStyle/>
              <a:p>
                <a:pPr>
                  <a:defRPr lang="ja-JP"/>
                </a:pPr>
                <a:endParaRPr lang="ja-JP"/>
              </a:p>
            </c:txPr>
            <c:showLegendKey val="0"/>
            <c:showVal val="0"/>
            <c:showCatName val="0"/>
            <c:showSerName val="0"/>
            <c:showPercent val="1"/>
            <c:showBubbleSize val="0"/>
            <c:showLeaderLines val="1"/>
          </c:dLbls>
          <c:cat>
            <c:strRef>
              <c:f>Sheet1!$A$120:$A$125</c:f>
              <c:strCache>
                <c:ptCount val="6"/>
                <c:pt idx="0">
                  <c:v>Link w/ cable</c:v>
                </c:pt>
                <c:pt idx="1">
                  <c:v>WIFI</c:v>
                </c:pt>
                <c:pt idx="2">
                  <c:v>Online</c:v>
                </c:pt>
                <c:pt idx="3">
                  <c:v>Multiplayer</c:v>
                </c:pt>
                <c:pt idx="4">
                  <c:v>LAN/Gathering</c:v>
                </c:pt>
                <c:pt idx="5">
                  <c:v>Other</c:v>
                </c:pt>
              </c:strCache>
            </c:strRef>
          </c:cat>
          <c:val>
            <c:numRef>
              <c:f>Sheet1!$B$120:$B$125</c:f>
              <c:numCache>
                <c:formatCode>0.0%</c:formatCode>
                <c:ptCount val="6"/>
                <c:pt idx="0">
                  <c:v>0.03</c:v>
                </c:pt>
                <c:pt idx="1">
                  <c:v>0.23</c:v>
                </c:pt>
                <c:pt idx="2">
                  <c:v>0.37</c:v>
                </c:pt>
                <c:pt idx="3">
                  <c:v>0.1</c:v>
                </c:pt>
                <c:pt idx="4">
                  <c:v>0.17</c:v>
                </c:pt>
                <c:pt idx="5">
                  <c:v>0.1</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05"/>
          <c:y val="0.169166666666667"/>
          <c:w val="0.9"/>
          <c:h val="0.129017388451444"/>
        </c:manualLayout>
      </c:layout>
      <c:overlay val="0"/>
      <c:txPr>
        <a:bodyPr/>
        <a:lstStyle/>
        <a:p>
          <a:pPr>
            <a:defRPr lang="ja-JP"/>
          </a:pPr>
          <a:endParaRPr lang="ja-JP"/>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日本人</a:t>
            </a:r>
            <a:endParaRPr lang="en-US" dirty="0"/>
          </a:p>
        </c:rich>
      </c:tx>
      <c:layout/>
      <c:overlay val="0"/>
    </c:title>
    <c:autoTitleDeleted val="0"/>
    <c:plotArea>
      <c:layout/>
      <c:pieChart>
        <c:varyColors val="1"/>
        <c:ser>
          <c:idx val="0"/>
          <c:order val="0"/>
          <c:tx>
            <c:strRef>
              <c:f>Sheet1!$B$127</c:f>
              <c:strCache>
                <c:ptCount val="1"/>
                <c:pt idx="0">
                  <c:v>% of Respondents</c:v>
                </c:pt>
              </c:strCache>
            </c:strRef>
          </c:tx>
          <c:dLbls>
            <c:txPr>
              <a:bodyPr/>
              <a:lstStyle/>
              <a:p>
                <a:pPr>
                  <a:defRPr lang="ja-JP"/>
                </a:pPr>
                <a:endParaRPr lang="ja-JP"/>
              </a:p>
            </c:txPr>
            <c:showLegendKey val="0"/>
            <c:showVal val="0"/>
            <c:showCatName val="0"/>
            <c:showSerName val="0"/>
            <c:showPercent val="1"/>
            <c:showBubbleSize val="0"/>
            <c:showLeaderLines val="1"/>
          </c:dLbls>
          <c:cat>
            <c:strRef>
              <c:f>Sheet1!$A$128:$A$133</c:f>
              <c:strCache>
                <c:ptCount val="6"/>
                <c:pt idx="0">
                  <c:v>Link w/ cable</c:v>
                </c:pt>
                <c:pt idx="1">
                  <c:v>WIFI</c:v>
                </c:pt>
                <c:pt idx="2">
                  <c:v>Online</c:v>
                </c:pt>
                <c:pt idx="3">
                  <c:v>Multiplayer</c:v>
                </c:pt>
                <c:pt idx="4">
                  <c:v>LAN/Gathering</c:v>
                </c:pt>
                <c:pt idx="5">
                  <c:v>Other</c:v>
                </c:pt>
              </c:strCache>
            </c:strRef>
          </c:cat>
          <c:val>
            <c:numRef>
              <c:f>Sheet1!$B$128:$B$133</c:f>
              <c:numCache>
                <c:formatCode>0.0%</c:formatCode>
                <c:ptCount val="6"/>
                <c:pt idx="0">
                  <c:v>0.05</c:v>
                </c:pt>
                <c:pt idx="1">
                  <c:v>0.05</c:v>
                </c:pt>
                <c:pt idx="2">
                  <c:v>0.14</c:v>
                </c:pt>
                <c:pt idx="3">
                  <c:v>0.41</c:v>
                </c:pt>
                <c:pt idx="4">
                  <c:v>0.18</c:v>
                </c:pt>
                <c:pt idx="5">
                  <c:v>0.18</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05"/>
          <c:y val="0.165040650406504"/>
          <c:w val="0.9"/>
          <c:h val="0.125870622879457"/>
        </c:manualLayout>
      </c:layout>
      <c:overlay val="0"/>
      <c:txPr>
        <a:bodyPr/>
        <a:lstStyle/>
        <a:p>
          <a:pPr>
            <a:defRPr lang="ja-JP"/>
          </a:pPr>
          <a:endParaRPr lang="ja-JP"/>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アメリカ人の好き事</a:t>
            </a:r>
            <a:endParaRPr lang="en-US" dirty="0"/>
          </a:p>
        </c:rich>
      </c:tx>
      <c:layout>
        <c:manualLayout>
          <c:xMode val="edge"/>
          <c:yMode val="edge"/>
          <c:x val="0.30026455026455"/>
          <c:y val="0.0"/>
        </c:manualLayout>
      </c:layout>
      <c:overlay val="0"/>
    </c:title>
    <c:autoTitleDeleted val="0"/>
    <c:plotArea>
      <c:layout>
        <c:manualLayout>
          <c:layoutTarget val="inner"/>
          <c:xMode val="edge"/>
          <c:yMode val="edge"/>
          <c:x val="0.144024587882856"/>
          <c:y val="0.0968354430379747"/>
          <c:w val="0.629313274510125"/>
          <c:h val="0.71219425894548"/>
        </c:manualLayout>
      </c:layout>
      <c:barChart>
        <c:barDir val="col"/>
        <c:grouping val="clustered"/>
        <c:varyColors val="0"/>
        <c:ser>
          <c:idx val="0"/>
          <c:order val="0"/>
          <c:tx>
            <c:strRef>
              <c:f>Sheet1!$A$103</c:f>
              <c:strCache>
                <c:ptCount val="1"/>
                <c:pt idx="0">
                  <c:v>Strongly Disagree</c:v>
                </c:pt>
              </c:strCache>
            </c:strRef>
          </c:tx>
          <c:invertIfNegative val="0"/>
          <c:cat>
            <c:strRef>
              <c:f>Sheet1!$B$102:$E$102</c:f>
              <c:strCache>
                <c:ptCount val="4"/>
                <c:pt idx="0">
                  <c:v>Lights</c:v>
                </c:pt>
                <c:pt idx="1">
                  <c:v>Noise</c:v>
                </c:pt>
                <c:pt idx="2">
                  <c:v>Play around Other People</c:v>
                </c:pt>
                <c:pt idx="3">
                  <c:v>Watching Others Play</c:v>
                </c:pt>
              </c:strCache>
            </c:strRef>
          </c:cat>
          <c:val>
            <c:numRef>
              <c:f>Sheet1!$B$103:$E$103</c:f>
              <c:numCache>
                <c:formatCode>0.00%</c:formatCode>
                <c:ptCount val="4"/>
                <c:pt idx="0">
                  <c:v>0.0</c:v>
                </c:pt>
                <c:pt idx="1">
                  <c:v>0.0</c:v>
                </c:pt>
                <c:pt idx="2">
                  <c:v>0.0</c:v>
                </c:pt>
                <c:pt idx="3">
                  <c:v>0.07</c:v>
                </c:pt>
              </c:numCache>
            </c:numRef>
          </c:val>
        </c:ser>
        <c:ser>
          <c:idx val="1"/>
          <c:order val="1"/>
          <c:tx>
            <c:strRef>
              <c:f>Sheet1!$A$104</c:f>
              <c:strCache>
                <c:ptCount val="1"/>
                <c:pt idx="0">
                  <c:v>Disagree</c:v>
                </c:pt>
              </c:strCache>
            </c:strRef>
          </c:tx>
          <c:invertIfNegative val="0"/>
          <c:cat>
            <c:strRef>
              <c:f>Sheet1!$B$102:$E$102</c:f>
              <c:strCache>
                <c:ptCount val="4"/>
                <c:pt idx="0">
                  <c:v>Lights</c:v>
                </c:pt>
                <c:pt idx="1">
                  <c:v>Noise</c:v>
                </c:pt>
                <c:pt idx="2">
                  <c:v>Play around Other People</c:v>
                </c:pt>
                <c:pt idx="3">
                  <c:v>Watching Others Play</c:v>
                </c:pt>
              </c:strCache>
            </c:strRef>
          </c:cat>
          <c:val>
            <c:numRef>
              <c:f>Sheet1!$B$104:$E$104</c:f>
              <c:numCache>
                <c:formatCode>0.00%</c:formatCode>
                <c:ptCount val="4"/>
                <c:pt idx="0">
                  <c:v>0.0</c:v>
                </c:pt>
                <c:pt idx="1">
                  <c:v>0.2</c:v>
                </c:pt>
                <c:pt idx="2">
                  <c:v>0.03</c:v>
                </c:pt>
                <c:pt idx="3">
                  <c:v>0.07</c:v>
                </c:pt>
              </c:numCache>
            </c:numRef>
          </c:val>
        </c:ser>
        <c:ser>
          <c:idx val="2"/>
          <c:order val="2"/>
          <c:tx>
            <c:strRef>
              <c:f>Sheet1!$A$105</c:f>
              <c:strCache>
                <c:ptCount val="1"/>
                <c:pt idx="0">
                  <c:v>Neutral</c:v>
                </c:pt>
              </c:strCache>
            </c:strRef>
          </c:tx>
          <c:invertIfNegative val="0"/>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Sheet1!$B$102:$E$102</c:f>
              <c:strCache>
                <c:ptCount val="4"/>
                <c:pt idx="0">
                  <c:v>Lights</c:v>
                </c:pt>
                <c:pt idx="1">
                  <c:v>Noise</c:v>
                </c:pt>
                <c:pt idx="2">
                  <c:v>Play around Other People</c:v>
                </c:pt>
                <c:pt idx="3">
                  <c:v>Watching Others Play</c:v>
                </c:pt>
              </c:strCache>
            </c:strRef>
          </c:cat>
          <c:val>
            <c:numRef>
              <c:f>Sheet1!$B$105:$E$105</c:f>
              <c:numCache>
                <c:formatCode>0.00%</c:formatCode>
                <c:ptCount val="4"/>
                <c:pt idx="0">
                  <c:v>0.53</c:v>
                </c:pt>
                <c:pt idx="1">
                  <c:v>0.4</c:v>
                </c:pt>
                <c:pt idx="2">
                  <c:v>0.23</c:v>
                </c:pt>
                <c:pt idx="3">
                  <c:v>0.2</c:v>
                </c:pt>
              </c:numCache>
            </c:numRef>
          </c:val>
        </c:ser>
        <c:ser>
          <c:idx val="3"/>
          <c:order val="3"/>
          <c:tx>
            <c:strRef>
              <c:f>Sheet1!$A$106</c:f>
              <c:strCache>
                <c:ptCount val="1"/>
                <c:pt idx="0">
                  <c:v>Agree</c:v>
                </c:pt>
              </c:strCache>
            </c:strRef>
          </c:tx>
          <c:invertIfNegative val="0"/>
          <c:dLbls>
            <c:dLbl>
              <c:idx val="3"/>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Sheet1!$B$102:$E$102</c:f>
              <c:strCache>
                <c:ptCount val="4"/>
                <c:pt idx="0">
                  <c:v>Lights</c:v>
                </c:pt>
                <c:pt idx="1">
                  <c:v>Noise</c:v>
                </c:pt>
                <c:pt idx="2">
                  <c:v>Play around Other People</c:v>
                </c:pt>
                <c:pt idx="3">
                  <c:v>Watching Others Play</c:v>
                </c:pt>
              </c:strCache>
            </c:strRef>
          </c:cat>
          <c:val>
            <c:numRef>
              <c:f>Sheet1!$B$106:$E$106</c:f>
              <c:numCache>
                <c:formatCode>0.00%</c:formatCode>
                <c:ptCount val="4"/>
                <c:pt idx="0">
                  <c:v>0.4</c:v>
                </c:pt>
                <c:pt idx="1">
                  <c:v>0.37</c:v>
                </c:pt>
                <c:pt idx="2">
                  <c:v>0.27</c:v>
                </c:pt>
                <c:pt idx="3">
                  <c:v>0.57</c:v>
                </c:pt>
              </c:numCache>
            </c:numRef>
          </c:val>
        </c:ser>
        <c:ser>
          <c:idx val="4"/>
          <c:order val="4"/>
          <c:tx>
            <c:strRef>
              <c:f>Sheet1!$A$107</c:f>
              <c:strCache>
                <c:ptCount val="1"/>
                <c:pt idx="0">
                  <c:v>Strongly Agree</c:v>
                </c:pt>
              </c:strCache>
            </c:strRef>
          </c:tx>
          <c:invertIfNegative val="0"/>
          <c:dLbls>
            <c:dLbl>
              <c:idx val="2"/>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Sheet1!$B$102:$E$102</c:f>
              <c:strCache>
                <c:ptCount val="4"/>
                <c:pt idx="0">
                  <c:v>Lights</c:v>
                </c:pt>
                <c:pt idx="1">
                  <c:v>Noise</c:v>
                </c:pt>
                <c:pt idx="2">
                  <c:v>Play around Other People</c:v>
                </c:pt>
                <c:pt idx="3">
                  <c:v>Watching Others Play</c:v>
                </c:pt>
              </c:strCache>
            </c:strRef>
          </c:cat>
          <c:val>
            <c:numRef>
              <c:f>Sheet1!$B$107:$E$107</c:f>
              <c:numCache>
                <c:formatCode>0.00%</c:formatCode>
                <c:ptCount val="4"/>
                <c:pt idx="0">
                  <c:v>0.07</c:v>
                </c:pt>
                <c:pt idx="1">
                  <c:v>0.03</c:v>
                </c:pt>
                <c:pt idx="2">
                  <c:v>0.47</c:v>
                </c:pt>
                <c:pt idx="3">
                  <c:v>0.13</c:v>
                </c:pt>
              </c:numCache>
            </c:numRef>
          </c:val>
        </c:ser>
        <c:dLbls>
          <c:showLegendKey val="0"/>
          <c:showVal val="0"/>
          <c:showCatName val="0"/>
          <c:showSerName val="0"/>
          <c:showPercent val="0"/>
          <c:showBubbleSize val="0"/>
        </c:dLbls>
        <c:gapWidth val="150"/>
        <c:axId val="2062379016"/>
        <c:axId val="-2076431736"/>
      </c:barChart>
      <c:catAx>
        <c:axId val="2062379016"/>
        <c:scaling>
          <c:orientation val="minMax"/>
        </c:scaling>
        <c:delete val="0"/>
        <c:axPos val="b"/>
        <c:majorTickMark val="none"/>
        <c:minorTickMark val="none"/>
        <c:tickLblPos val="nextTo"/>
        <c:txPr>
          <a:bodyPr/>
          <a:lstStyle/>
          <a:p>
            <a:pPr>
              <a:defRPr lang="ja-JP"/>
            </a:pPr>
            <a:endParaRPr lang="ja-JP"/>
          </a:p>
        </c:txPr>
        <c:crossAx val="-2076431736"/>
        <c:crosses val="autoZero"/>
        <c:auto val="1"/>
        <c:lblAlgn val="ctr"/>
        <c:lblOffset val="100"/>
        <c:noMultiLvlLbl val="0"/>
      </c:catAx>
      <c:valAx>
        <c:axId val="-2076431736"/>
        <c:scaling>
          <c:orientation val="minMax"/>
        </c:scaling>
        <c:delete val="0"/>
        <c:axPos val="l"/>
        <c:majorGridlines/>
        <c:numFmt formatCode="0.00%" sourceLinked="1"/>
        <c:majorTickMark val="out"/>
        <c:minorTickMark val="none"/>
        <c:tickLblPos val="nextTo"/>
        <c:txPr>
          <a:bodyPr/>
          <a:lstStyle/>
          <a:p>
            <a:pPr>
              <a:defRPr lang="ja-JP"/>
            </a:pPr>
            <a:endParaRPr lang="ja-JP"/>
          </a:p>
        </c:txPr>
        <c:crossAx val="2062379016"/>
        <c:crosses val="autoZero"/>
        <c:crossBetween val="between"/>
      </c:valAx>
    </c:plotArea>
    <c:legend>
      <c:legendPos val="r"/>
      <c:layout>
        <c:manualLayout>
          <c:xMode val="edge"/>
          <c:yMode val="edge"/>
          <c:x val="0.714279256759572"/>
          <c:y val="0.3102712956335"/>
          <c:w val="0.272493230012915"/>
          <c:h val="0.302487473156764"/>
        </c:manualLayout>
      </c:layout>
      <c:overlay val="0"/>
      <c:txPr>
        <a:bodyPr/>
        <a:lstStyle/>
        <a:p>
          <a:pPr>
            <a:defRPr lang="ja-JP"/>
          </a:pPr>
          <a:endParaRPr lang="ja-JP"/>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日本人の好き事</a:t>
            </a:r>
            <a:endParaRPr lang="en-US" dirty="0"/>
          </a:p>
        </c:rich>
      </c:tx>
      <c:layout>
        <c:manualLayout>
          <c:xMode val="edge"/>
          <c:yMode val="edge"/>
          <c:x val="0.317531696249833"/>
          <c:y val="0.0"/>
        </c:manualLayout>
      </c:layout>
      <c:overlay val="0"/>
    </c:title>
    <c:autoTitleDeleted val="0"/>
    <c:plotArea>
      <c:layout/>
      <c:barChart>
        <c:barDir val="col"/>
        <c:grouping val="clustered"/>
        <c:varyColors val="0"/>
        <c:ser>
          <c:idx val="0"/>
          <c:order val="0"/>
          <c:tx>
            <c:strRef>
              <c:f>Sheet1!$A$111</c:f>
              <c:strCache>
                <c:ptCount val="1"/>
                <c:pt idx="0">
                  <c:v>Strongly Disagree</c:v>
                </c:pt>
              </c:strCache>
            </c:strRef>
          </c:tx>
          <c:invertIfNegative val="0"/>
          <c:cat>
            <c:strRef>
              <c:f>Sheet1!$B$110:$E$110</c:f>
              <c:strCache>
                <c:ptCount val="4"/>
                <c:pt idx="0">
                  <c:v>Lights</c:v>
                </c:pt>
                <c:pt idx="1">
                  <c:v>Noise</c:v>
                </c:pt>
                <c:pt idx="2">
                  <c:v>Play around Other People</c:v>
                </c:pt>
                <c:pt idx="3">
                  <c:v>Watching Others Play</c:v>
                </c:pt>
              </c:strCache>
            </c:strRef>
          </c:cat>
          <c:val>
            <c:numRef>
              <c:f>Sheet1!$B$111:$E$111</c:f>
              <c:numCache>
                <c:formatCode>0.00%</c:formatCode>
                <c:ptCount val="4"/>
                <c:pt idx="0">
                  <c:v>0.14</c:v>
                </c:pt>
                <c:pt idx="1">
                  <c:v>0.23</c:v>
                </c:pt>
                <c:pt idx="2">
                  <c:v>0.18</c:v>
                </c:pt>
                <c:pt idx="3">
                  <c:v>0.05</c:v>
                </c:pt>
              </c:numCache>
            </c:numRef>
          </c:val>
        </c:ser>
        <c:ser>
          <c:idx val="1"/>
          <c:order val="1"/>
          <c:tx>
            <c:strRef>
              <c:f>Sheet1!$A$112</c:f>
              <c:strCache>
                <c:ptCount val="1"/>
                <c:pt idx="0">
                  <c:v>Disagree</c:v>
                </c:pt>
              </c:strCache>
            </c:strRef>
          </c:tx>
          <c:invertIfNegative val="0"/>
          <c:dLbls>
            <c:dLbl>
              <c:idx val="1"/>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Sheet1!$B$110:$E$110</c:f>
              <c:strCache>
                <c:ptCount val="4"/>
                <c:pt idx="0">
                  <c:v>Lights</c:v>
                </c:pt>
                <c:pt idx="1">
                  <c:v>Noise</c:v>
                </c:pt>
                <c:pt idx="2">
                  <c:v>Play around Other People</c:v>
                </c:pt>
                <c:pt idx="3">
                  <c:v>Watching Others Play</c:v>
                </c:pt>
              </c:strCache>
            </c:strRef>
          </c:cat>
          <c:val>
            <c:numRef>
              <c:f>Sheet1!$B$112:$E$112</c:f>
              <c:numCache>
                <c:formatCode>0.00%</c:formatCode>
                <c:ptCount val="4"/>
                <c:pt idx="0">
                  <c:v>0.23</c:v>
                </c:pt>
                <c:pt idx="1">
                  <c:v>0.41</c:v>
                </c:pt>
                <c:pt idx="2">
                  <c:v>0.23</c:v>
                </c:pt>
                <c:pt idx="3">
                  <c:v>0.18</c:v>
                </c:pt>
              </c:numCache>
            </c:numRef>
          </c:val>
        </c:ser>
        <c:ser>
          <c:idx val="2"/>
          <c:order val="2"/>
          <c:tx>
            <c:strRef>
              <c:f>Sheet1!$A$113</c:f>
              <c:strCache>
                <c:ptCount val="1"/>
                <c:pt idx="0">
                  <c:v>Neutral</c:v>
                </c:pt>
              </c:strCache>
            </c:strRef>
          </c:tx>
          <c:invertIfNegative val="0"/>
          <c:dLbls>
            <c:dLbl>
              <c:idx val="0"/>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Sheet1!$B$110:$E$110</c:f>
              <c:strCache>
                <c:ptCount val="4"/>
                <c:pt idx="0">
                  <c:v>Lights</c:v>
                </c:pt>
                <c:pt idx="1">
                  <c:v>Noise</c:v>
                </c:pt>
                <c:pt idx="2">
                  <c:v>Play around Other People</c:v>
                </c:pt>
                <c:pt idx="3">
                  <c:v>Watching Others Play</c:v>
                </c:pt>
              </c:strCache>
            </c:strRef>
          </c:cat>
          <c:val>
            <c:numRef>
              <c:f>Sheet1!$B$113:$E$113</c:f>
              <c:numCache>
                <c:formatCode>0.00%</c:formatCode>
                <c:ptCount val="4"/>
                <c:pt idx="0">
                  <c:v>0.41</c:v>
                </c:pt>
                <c:pt idx="1">
                  <c:v>0.23</c:v>
                </c:pt>
                <c:pt idx="2">
                  <c:v>0.27</c:v>
                </c:pt>
                <c:pt idx="3">
                  <c:v>0.18</c:v>
                </c:pt>
              </c:numCache>
            </c:numRef>
          </c:val>
        </c:ser>
        <c:ser>
          <c:idx val="3"/>
          <c:order val="3"/>
          <c:tx>
            <c:strRef>
              <c:f>Sheet1!$A$114</c:f>
              <c:strCache>
                <c:ptCount val="1"/>
                <c:pt idx="0">
                  <c:v>Agree</c:v>
                </c:pt>
              </c:strCache>
            </c:strRef>
          </c:tx>
          <c:invertIfNegative val="0"/>
          <c:dLbls>
            <c:dLbl>
              <c:idx val="2"/>
              <c:layout/>
              <c:showLegendKey val="0"/>
              <c:showVal val="1"/>
              <c:showCatName val="0"/>
              <c:showSerName val="0"/>
              <c:showPercent val="0"/>
              <c:showBubbleSize val="0"/>
            </c:dLbl>
            <c:dLbl>
              <c:idx val="3"/>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Sheet1!$B$110:$E$110</c:f>
              <c:strCache>
                <c:ptCount val="4"/>
                <c:pt idx="0">
                  <c:v>Lights</c:v>
                </c:pt>
                <c:pt idx="1">
                  <c:v>Noise</c:v>
                </c:pt>
                <c:pt idx="2">
                  <c:v>Play around Other People</c:v>
                </c:pt>
                <c:pt idx="3">
                  <c:v>Watching Others Play</c:v>
                </c:pt>
              </c:strCache>
            </c:strRef>
          </c:cat>
          <c:val>
            <c:numRef>
              <c:f>Sheet1!$B$114:$E$114</c:f>
              <c:numCache>
                <c:formatCode>0.00%</c:formatCode>
                <c:ptCount val="4"/>
                <c:pt idx="0">
                  <c:v>0.23</c:v>
                </c:pt>
                <c:pt idx="1">
                  <c:v>0.14</c:v>
                </c:pt>
                <c:pt idx="2">
                  <c:v>0.32</c:v>
                </c:pt>
                <c:pt idx="3">
                  <c:v>0.5</c:v>
                </c:pt>
              </c:numCache>
            </c:numRef>
          </c:val>
        </c:ser>
        <c:ser>
          <c:idx val="4"/>
          <c:order val="4"/>
          <c:tx>
            <c:strRef>
              <c:f>Sheet1!$A$115</c:f>
              <c:strCache>
                <c:ptCount val="1"/>
                <c:pt idx="0">
                  <c:v>Strongly Agree</c:v>
                </c:pt>
              </c:strCache>
            </c:strRef>
          </c:tx>
          <c:invertIfNegative val="0"/>
          <c:cat>
            <c:strRef>
              <c:f>Sheet1!$B$110:$E$110</c:f>
              <c:strCache>
                <c:ptCount val="4"/>
                <c:pt idx="0">
                  <c:v>Lights</c:v>
                </c:pt>
                <c:pt idx="1">
                  <c:v>Noise</c:v>
                </c:pt>
                <c:pt idx="2">
                  <c:v>Play around Other People</c:v>
                </c:pt>
                <c:pt idx="3">
                  <c:v>Watching Others Play</c:v>
                </c:pt>
              </c:strCache>
            </c:strRef>
          </c:cat>
          <c:val>
            <c:numRef>
              <c:f>Sheet1!$B$115:$E$115</c:f>
              <c:numCache>
                <c:formatCode>0.00%</c:formatCode>
                <c:ptCount val="4"/>
                <c:pt idx="0">
                  <c:v>0.0</c:v>
                </c:pt>
                <c:pt idx="1">
                  <c:v>0.0</c:v>
                </c:pt>
                <c:pt idx="2">
                  <c:v>0.0</c:v>
                </c:pt>
                <c:pt idx="3">
                  <c:v>0.09</c:v>
                </c:pt>
              </c:numCache>
            </c:numRef>
          </c:val>
        </c:ser>
        <c:dLbls>
          <c:showLegendKey val="0"/>
          <c:showVal val="0"/>
          <c:showCatName val="0"/>
          <c:showSerName val="0"/>
          <c:showPercent val="0"/>
          <c:showBubbleSize val="0"/>
        </c:dLbls>
        <c:gapWidth val="150"/>
        <c:axId val="-2076277528"/>
        <c:axId val="-2024906040"/>
      </c:barChart>
      <c:catAx>
        <c:axId val="-2076277528"/>
        <c:scaling>
          <c:orientation val="minMax"/>
        </c:scaling>
        <c:delete val="0"/>
        <c:axPos val="b"/>
        <c:majorTickMark val="none"/>
        <c:minorTickMark val="none"/>
        <c:tickLblPos val="nextTo"/>
        <c:txPr>
          <a:bodyPr/>
          <a:lstStyle/>
          <a:p>
            <a:pPr>
              <a:defRPr lang="ja-JP"/>
            </a:pPr>
            <a:endParaRPr lang="ja-JP"/>
          </a:p>
        </c:txPr>
        <c:crossAx val="-2024906040"/>
        <c:crosses val="autoZero"/>
        <c:auto val="1"/>
        <c:lblAlgn val="ctr"/>
        <c:lblOffset val="100"/>
        <c:noMultiLvlLbl val="0"/>
      </c:catAx>
      <c:valAx>
        <c:axId val="-2024906040"/>
        <c:scaling>
          <c:orientation val="minMax"/>
        </c:scaling>
        <c:delete val="0"/>
        <c:axPos val="l"/>
        <c:majorGridlines/>
        <c:numFmt formatCode="0.00%" sourceLinked="1"/>
        <c:majorTickMark val="none"/>
        <c:minorTickMark val="none"/>
        <c:tickLblPos val="nextTo"/>
        <c:txPr>
          <a:bodyPr/>
          <a:lstStyle/>
          <a:p>
            <a:pPr>
              <a:defRPr lang="ja-JP"/>
            </a:pPr>
            <a:endParaRPr lang="ja-JP"/>
          </a:p>
        </c:txPr>
        <c:crossAx val="-2076277528"/>
        <c:crosses val="autoZero"/>
        <c:crossBetween val="between"/>
      </c:valAx>
    </c:plotArea>
    <c:legend>
      <c:legendPos val="r"/>
      <c:layout/>
      <c:overlay val="0"/>
      <c:txPr>
        <a:bodyPr/>
        <a:lstStyle/>
        <a:p>
          <a:pPr>
            <a:defRPr lang="ja-JP"/>
          </a:pPr>
          <a:endParaRPr lang="ja-JP"/>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アメリカ人の男性</a:t>
            </a:r>
            <a:endParaRPr lang="en-US" dirty="0"/>
          </a:p>
        </c:rich>
      </c:tx>
      <c:layout/>
      <c:overlay val="0"/>
    </c:title>
    <c:autoTitleDeleted val="0"/>
    <c:plotArea>
      <c:layout/>
      <c:pieChart>
        <c:varyColors val="1"/>
        <c:ser>
          <c:idx val="0"/>
          <c:order val="0"/>
          <c:tx>
            <c:strRef>
              <c:f>Sheet1!$B$33</c:f>
              <c:strCache>
                <c:ptCount val="1"/>
                <c:pt idx="0">
                  <c:v>American males</c:v>
                </c:pt>
              </c:strCache>
            </c:strRef>
          </c:tx>
          <c:dLbls>
            <c:dLbl>
              <c:idx val="0"/>
              <c:layout>
                <c:manualLayout>
                  <c:x val="0.0292400591461682"/>
                  <c:y val="0.106690191735568"/>
                </c:manualLayout>
              </c:layout>
              <c:tx>
                <c:rich>
                  <a:bodyPr/>
                  <a:lstStyle/>
                  <a:p>
                    <a:r>
                      <a:rPr lang="ja-JP" altLang="en-US" dirty="0" smtClean="0"/>
                      <a:t>クレーンゲーム
</a:t>
                    </a:r>
                    <a:r>
                      <a:rPr lang="en-US" altLang="ja-JP" dirty="0" smtClean="0"/>
                      <a:t>12</a:t>
                    </a:r>
                    <a:r>
                      <a:rPr lang="en-US" dirty="0" smtClean="0"/>
                      <a:t>%</a:t>
                    </a:r>
                    <a:endParaRPr lang="en-US" dirty="0"/>
                  </a:p>
                </c:rich>
              </c:tx>
              <c:showLegendKey val="0"/>
              <c:showVal val="0"/>
              <c:showCatName val="1"/>
              <c:showSerName val="0"/>
              <c:showPercent val="1"/>
              <c:showBubbleSize val="0"/>
            </c:dLbl>
            <c:dLbl>
              <c:idx val="1"/>
              <c:layout>
                <c:manualLayout>
                  <c:x val="-0.0416099120819888"/>
                  <c:y val="-0.0175368126659972"/>
                </c:manualLayout>
              </c:layout>
              <c:tx>
                <c:rich>
                  <a:bodyPr/>
                  <a:lstStyle/>
                  <a:p>
                    <a:r>
                      <a:rPr lang="ja-JP" altLang="en-US" dirty="0" smtClean="0"/>
                      <a:t>シューティングゲーム</a:t>
                    </a:r>
                    <a:r>
                      <a:rPr lang="en-US" altLang="ja-JP" dirty="0" smtClean="0"/>
                      <a:t>23</a:t>
                    </a:r>
                    <a:r>
                      <a:rPr lang="en-US" dirty="0" smtClean="0"/>
                      <a:t>%</a:t>
                    </a:r>
                    <a:endParaRPr lang="en-US" dirty="0"/>
                  </a:p>
                </c:rich>
              </c:tx>
              <c:showLegendKey val="0"/>
              <c:showVal val="0"/>
              <c:showCatName val="1"/>
              <c:showSerName val="0"/>
              <c:showPercent val="1"/>
              <c:showBubbleSize val="0"/>
            </c:dLbl>
            <c:dLbl>
              <c:idx val="2"/>
              <c:layout/>
              <c:tx>
                <c:rich>
                  <a:bodyPr/>
                  <a:lstStyle/>
                  <a:p>
                    <a:r>
                      <a:rPr lang="ja-JP" altLang="en-US" dirty="0" smtClean="0"/>
                      <a:t>ファイティングゲーム
</a:t>
                    </a:r>
                    <a:r>
                      <a:rPr lang="en-US" dirty="0" smtClean="0"/>
                      <a:t>18</a:t>
                    </a:r>
                    <a:r>
                      <a:rPr lang="en-US" dirty="0"/>
                      <a:t>%</a:t>
                    </a:r>
                  </a:p>
                </c:rich>
              </c:tx>
              <c:showLegendKey val="0"/>
              <c:showVal val="0"/>
              <c:showCatName val="1"/>
              <c:showSerName val="0"/>
              <c:showPercent val="1"/>
              <c:showBubbleSize val="0"/>
            </c:dLbl>
            <c:dLbl>
              <c:idx val="3"/>
              <c:layout/>
              <c:tx>
                <c:rich>
                  <a:bodyPr/>
                  <a:lstStyle/>
                  <a:p>
                    <a:r>
                      <a:rPr lang="ja-JP" altLang="en-US" dirty="0" smtClean="0"/>
                      <a:t>ダンスゲーム</a:t>
                    </a:r>
                    <a:r>
                      <a:rPr lang="en-US" dirty="0"/>
                      <a:t>
23%</a:t>
                    </a:r>
                  </a:p>
                </c:rich>
              </c:tx>
              <c:showLegendKey val="0"/>
              <c:showVal val="0"/>
              <c:showCatName val="1"/>
              <c:showSerName val="0"/>
              <c:showPercent val="1"/>
              <c:showBubbleSize val="0"/>
            </c:dLbl>
            <c:dLbl>
              <c:idx val="4"/>
              <c:layout>
                <c:manualLayout>
                  <c:x val="-0.0618054149336791"/>
                  <c:y val="-0.00703537206836034"/>
                </c:manualLayout>
              </c:layout>
              <c:tx>
                <c:rich>
                  <a:bodyPr/>
                  <a:lstStyle/>
                  <a:p>
                    <a:r>
                      <a:rPr lang="ja-JP" altLang="en-US" dirty="0" smtClean="0"/>
                      <a:t>ピンボール</a:t>
                    </a:r>
                    <a:r>
                      <a:rPr lang="en-US" altLang="ja-JP" dirty="0" smtClean="0"/>
                      <a:t>6%</a:t>
                    </a:r>
                    <a:endParaRPr lang="ja-JP" altLang="en-US" dirty="0"/>
                  </a:p>
                </c:rich>
              </c:tx>
              <c:showLegendKey val="0"/>
              <c:showVal val="0"/>
              <c:showCatName val="1"/>
              <c:showSerName val="0"/>
              <c:showPercent val="1"/>
              <c:showBubbleSize val="0"/>
            </c:dLbl>
            <c:dLbl>
              <c:idx val="5"/>
              <c:layout/>
              <c:tx>
                <c:rich>
                  <a:bodyPr/>
                  <a:lstStyle/>
                  <a:p>
                    <a:r>
                      <a:rPr lang="ja-JP" altLang="en-US" dirty="0" smtClean="0"/>
                      <a:t>その他
</a:t>
                    </a:r>
                    <a:r>
                      <a:rPr lang="en-US" altLang="ja-JP" dirty="0" smtClean="0"/>
                      <a:t>1</a:t>
                    </a:r>
                    <a:r>
                      <a:rPr lang="en-US" dirty="0" smtClean="0"/>
                      <a:t>8</a:t>
                    </a:r>
                    <a:r>
                      <a:rPr lang="en-US" dirty="0"/>
                      <a:t>%</a:t>
                    </a:r>
                  </a:p>
                </c:rich>
              </c:tx>
              <c:showLegendKey val="0"/>
              <c:showVal val="0"/>
              <c:showCatName val="1"/>
              <c:showSerName val="0"/>
              <c:showPercent val="1"/>
              <c:showBubbleSize val="0"/>
            </c:dLbl>
            <c:txPr>
              <a:bodyPr/>
              <a:lstStyle/>
              <a:p>
                <a:pPr>
                  <a:defRPr lang="ja-JP"/>
                </a:pPr>
                <a:endParaRPr lang="ja-JP"/>
              </a:p>
            </c:txPr>
            <c:showLegendKey val="0"/>
            <c:showVal val="0"/>
            <c:showCatName val="1"/>
            <c:showSerName val="0"/>
            <c:showPercent val="1"/>
            <c:showBubbleSize val="0"/>
            <c:showLeaderLines val="1"/>
          </c:dLbls>
          <c:cat>
            <c:strRef>
              <c:f>Sheet1!$A$34:$A$39</c:f>
              <c:strCache>
                <c:ptCount val="6"/>
                <c:pt idx="0">
                  <c:v>Crane games</c:v>
                </c:pt>
                <c:pt idx="1">
                  <c:v>Shooting games</c:v>
                </c:pt>
                <c:pt idx="2">
                  <c:v>Fighting games</c:v>
                </c:pt>
                <c:pt idx="3">
                  <c:v>Dance games</c:v>
                </c:pt>
                <c:pt idx="4">
                  <c:v>Pinball</c:v>
                </c:pt>
                <c:pt idx="5">
                  <c:v>Other</c:v>
                </c:pt>
              </c:strCache>
            </c:strRef>
          </c:cat>
          <c:val>
            <c:numRef>
              <c:f>Sheet1!$B$34:$B$39</c:f>
              <c:numCache>
                <c:formatCode>General</c:formatCode>
                <c:ptCount val="6"/>
                <c:pt idx="0">
                  <c:v>2.0</c:v>
                </c:pt>
                <c:pt idx="1">
                  <c:v>4.0</c:v>
                </c:pt>
                <c:pt idx="2">
                  <c:v>3.0</c:v>
                </c:pt>
                <c:pt idx="3">
                  <c:v>4.0</c:v>
                </c:pt>
                <c:pt idx="4">
                  <c:v>1.0</c:v>
                </c:pt>
                <c:pt idx="5">
                  <c:v>3.0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日本人の男性</a:t>
            </a:r>
            <a:endParaRPr lang="en-US" dirty="0"/>
          </a:p>
        </c:rich>
      </c:tx>
      <c:layout/>
      <c:overlay val="0"/>
    </c:title>
    <c:autoTitleDeleted val="0"/>
    <c:plotArea>
      <c:layout/>
      <c:pieChart>
        <c:varyColors val="1"/>
        <c:ser>
          <c:idx val="0"/>
          <c:order val="0"/>
          <c:tx>
            <c:strRef>
              <c:f>Sheet1!$B$14</c:f>
              <c:strCache>
                <c:ptCount val="1"/>
                <c:pt idx="0">
                  <c:v>Japanese males</c:v>
                </c:pt>
              </c:strCache>
            </c:strRef>
          </c:tx>
          <c:dLbls>
            <c:dLbl>
              <c:idx val="0"/>
              <c:layout/>
              <c:tx>
                <c:rich>
                  <a:bodyPr/>
                  <a:lstStyle/>
                  <a:p>
                    <a:r>
                      <a:rPr lang="ja-JP" altLang="en-US" dirty="0" smtClean="0"/>
                      <a:t>クレーンゲーム</a:t>
                    </a:r>
                    <a:endParaRPr lang="en-US" altLang="ja-JP" dirty="0" smtClean="0"/>
                  </a:p>
                  <a:p>
                    <a:r>
                      <a:rPr lang="ja-JP" altLang="en-US" dirty="0" smtClean="0"/>
                      <a:t>３８％</a:t>
                    </a:r>
                    <a:endParaRPr lang="en-US" altLang="ja-JP" dirty="0" smtClean="0"/>
                  </a:p>
                </c:rich>
              </c:tx>
              <c:showLegendKey val="0"/>
              <c:showVal val="0"/>
              <c:showCatName val="1"/>
              <c:showSerName val="0"/>
              <c:showPercent val="1"/>
              <c:showBubbleSize val="0"/>
            </c:dLbl>
            <c:dLbl>
              <c:idx val="1"/>
              <c:layout/>
              <c:tx>
                <c:rich>
                  <a:bodyPr/>
                  <a:lstStyle/>
                  <a:p>
                    <a:r>
                      <a:rPr lang="ja-JP" altLang="en-US" dirty="0" smtClean="0"/>
                      <a:t>シューティングゲーム
</a:t>
                    </a:r>
                    <a:r>
                      <a:rPr lang="en-US" dirty="0" smtClean="0"/>
                      <a:t>13</a:t>
                    </a:r>
                    <a:r>
                      <a:rPr lang="en-US" dirty="0"/>
                      <a:t>%</a:t>
                    </a:r>
                  </a:p>
                </c:rich>
              </c:tx>
              <c:showLegendKey val="0"/>
              <c:showVal val="0"/>
              <c:showCatName val="1"/>
              <c:showSerName val="0"/>
              <c:showPercent val="1"/>
              <c:showBubbleSize val="0"/>
            </c:dLbl>
            <c:dLbl>
              <c:idx val="2"/>
              <c:layout/>
              <c:tx>
                <c:rich>
                  <a:bodyPr/>
                  <a:lstStyle/>
                  <a:p>
                    <a:r>
                      <a:rPr lang="ja-JP" altLang="en-US" dirty="0" smtClean="0"/>
                      <a:t>ダンスゲーム</a:t>
                    </a:r>
                    <a:r>
                      <a:rPr lang="en-US" dirty="0"/>
                      <a:t>
25%</a:t>
                    </a:r>
                  </a:p>
                </c:rich>
              </c:tx>
              <c:showLegendKey val="0"/>
              <c:showVal val="0"/>
              <c:showCatName val="1"/>
              <c:showSerName val="0"/>
              <c:showPercent val="1"/>
              <c:showBubbleSize val="0"/>
            </c:dLbl>
            <c:dLbl>
              <c:idx val="3"/>
              <c:layout>
                <c:manualLayout>
                  <c:x val="0.0836223045648705"/>
                  <c:y val="0.062931008623922"/>
                </c:manualLayout>
              </c:layout>
              <c:tx>
                <c:rich>
                  <a:bodyPr/>
                  <a:lstStyle/>
                  <a:p>
                    <a:r>
                      <a:rPr lang="ja-JP" altLang="en-US" dirty="0" smtClean="0"/>
                      <a:t>その他</a:t>
                    </a:r>
                    <a:r>
                      <a:rPr lang="en-US" altLang="ja-JP" dirty="0" smtClean="0"/>
                      <a:t>2</a:t>
                    </a:r>
                    <a:r>
                      <a:rPr lang="en-US" dirty="0" smtClean="0"/>
                      <a:t>5</a:t>
                    </a:r>
                    <a:r>
                      <a:rPr lang="en-US" dirty="0"/>
                      <a:t>%</a:t>
                    </a:r>
                  </a:p>
                </c:rich>
              </c:tx>
              <c:showLegendKey val="0"/>
              <c:showVal val="0"/>
              <c:showCatName val="1"/>
              <c:showSerName val="0"/>
              <c:showPercent val="1"/>
              <c:showBubbleSize val="0"/>
            </c:dLbl>
            <c:txPr>
              <a:bodyPr/>
              <a:lstStyle/>
              <a:p>
                <a:pPr>
                  <a:defRPr lang="ja-JP"/>
                </a:pPr>
                <a:endParaRPr lang="ja-JP"/>
              </a:p>
            </c:txPr>
            <c:showLegendKey val="0"/>
            <c:showVal val="0"/>
            <c:showCatName val="1"/>
            <c:showSerName val="0"/>
            <c:showPercent val="1"/>
            <c:showBubbleSize val="0"/>
            <c:showLeaderLines val="1"/>
          </c:dLbls>
          <c:cat>
            <c:strRef>
              <c:f>Sheet1!$A$15:$A$18</c:f>
              <c:strCache>
                <c:ptCount val="4"/>
                <c:pt idx="0">
                  <c:v>Crane games</c:v>
                </c:pt>
                <c:pt idx="1">
                  <c:v>Shooting games</c:v>
                </c:pt>
                <c:pt idx="2">
                  <c:v>Dance games</c:v>
                </c:pt>
                <c:pt idx="3">
                  <c:v>Other</c:v>
                </c:pt>
              </c:strCache>
            </c:strRef>
          </c:cat>
          <c:val>
            <c:numRef>
              <c:f>Sheet1!$B$15:$B$18</c:f>
              <c:numCache>
                <c:formatCode>General</c:formatCode>
                <c:ptCount val="4"/>
                <c:pt idx="0">
                  <c:v>3.0</c:v>
                </c:pt>
                <c:pt idx="1">
                  <c:v>1.0</c:v>
                </c:pt>
                <c:pt idx="2">
                  <c:v>2.0</c:v>
                </c:pt>
                <c:pt idx="3">
                  <c:v>2.0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日本人お女性のゲーム</a:t>
            </a:r>
            <a:endParaRPr lang="en-US" dirty="0"/>
          </a:p>
        </c:rich>
      </c:tx>
      <c:layout/>
      <c:overlay val="0"/>
    </c:title>
    <c:autoTitleDeleted val="0"/>
    <c:plotArea>
      <c:layout/>
      <c:pieChart>
        <c:varyColors val="1"/>
        <c:ser>
          <c:idx val="0"/>
          <c:order val="0"/>
          <c:tx>
            <c:strRef>
              <c:f>Sheet1!$B$1</c:f>
              <c:strCache>
                <c:ptCount val="1"/>
                <c:pt idx="0">
                  <c:v>Japanese females</c:v>
                </c:pt>
              </c:strCache>
            </c:strRef>
          </c:tx>
          <c:dLbls>
            <c:dLbl>
              <c:idx val="0"/>
              <c:layout/>
              <c:tx>
                <c:rich>
                  <a:bodyPr/>
                  <a:lstStyle/>
                  <a:p>
                    <a:r>
                      <a:rPr lang="ja-JP" altLang="en-US" dirty="0" smtClean="0"/>
                      <a:t>プリクラ</a:t>
                    </a:r>
                    <a:r>
                      <a:rPr lang="en-US" dirty="0"/>
                      <a:t>
86%</a:t>
                    </a:r>
                  </a:p>
                </c:rich>
              </c:tx>
              <c:showLegendKey val="0"/>
              <c:showVal val="0"/>
              <c:showCatName val="1"/>
              <c:showSerName val="0"/>
              <c:showPercent val="1"/>
              <c:showBubbleSize val="0"/>
            </c:dLbl>
            <c:dLbl>
              <c:idx val="1"/>
              <c:layout>
                <c:manualLayout>
                  <c:x val="-0.0567921628488086"/>
                  <c:y val="0.143498599587803"/>
                </c:manualLayout>
              </c:layout>
              <c:tx>
                <c:rich>
                  <a:bodyPr/>
                  <a:lstStyle/>
                  <a:p>
                    <a:r>
                      <a:rPr lang="ja-JP" altLang="en-US" dirty="0" smtClean="0"/>
                      <a:t>クレーンゲーム
</a:t>
                    </a:r>
                    <a:r>
                      <a:rPr lang="en-US" altLang="ja-JP" dirty="0" smtClean="0"/>
                      <a:t>14%</a:t>
                    </a:r>
                  </a:p>
                </c:rich>
              </c:tx>
              <c:showLegendKey val="0"/>
              <c:showVal val="0"/>
              <c:showCatName val="1"/>
              <c:showSerName val="0"/>
              <c:showPercent val="1"/>
              <c:showBubbleSize val="0"/>
            </c:dLbl>
            <c:txPr>
              <a:bodyPr/>
              <a:lstStyle/>
              <a:p>
                <a:pPr>
                  <a:defRPr lang="ja-JP"/>
                </a:pPr>
                <a:endParaRPr lang="ja-JP"/>
              </a:p>
            </c:txPr>
            <c:showLegendKey val="0"/>
            <c:showVal val="0"/>
            <c:showCatName val="1"/>
            <c:showSerName val="0"/>
            <c:showPercent val="1"/>
            <c:showBubbleSize val="0"/>
            <c:showLeaderLines val="1"/>
          </c:dLbls>
          <c:cat>
            <c:strRef>
              <c:f>Sheet1!$A$2:$A$3</c:f>
              <c:strCache>
                <c:ptCount val="2"/>
                <c:pt idx="0">
                  <c:v>Purikura</c:v>
                </c:pt>
                <c:pt idx="1">
                  <c:v>Crane games</c:v>
                </c:pt>
              </c:strCache>
            </c:strRef>
          </c:cat>
          <c:val>
            <c:numRef>
              <c:f>Sheet1!$B$2:$B$3</c:f>
              <c:numCache>
                <c:formatCode>#\ ??/??</c:formatCode>
                <c:ptCount val="2"/>
                <c:pt idx="0">
                  <c:v>0.857142857142857</c:v>
                </c:pt>
                <c:pt idx="1">
                  <c:v>0.142857142857143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アメリカの女性のゲーム</a:t>
            </a:r>
            <a:endParaRPr lang="en-US" dirty="0"/>
          </a:p>
        </c:rich>
      </c:tx>
      <c:layout/>
      <c:overlay val="0"/>
    </c:title>
    <c:autoTitleDeleted val="0"/>
    <c:plotArea>
      <c:layout/>
      <c:pieChart>
        <c:varyColors val="1"/>
        <c:ser>
          <c:idx val="0"/>
          <c:order val="0"/>
          <c:tx>
            <c:strRef>
              <c:f>Sheet1!$B$24</c:f>
              <c:strCache>
                <c:ptCount val="1"/>
                <c:pt idx="0">
                  <c:v>American females</c:v>
                </c:pt>
              </c:strCache>
            </c:strRef>
          </c:tx>
          <c:dLbls>
            <c:dLbl>
              <c:idx val="0"/>
              <c:layout>
                <c:manualLayout>
                  <c:x val="0.0638883321403005"/>
                  <c:y val="0.120761950210769"/>
                </c:manualLayout>
              </c:layout>
              <c:tx>
                <c:rich>
                  <a:bodyPr/>
                  <a:lstStyle/>
                  <a:p>
                    <a:r>
                      <a:rPr lang="ja-JP" altLang="en-US" dirty="0" smtClean="0"/>
                      <a:t>クレーンゲーム</a:t>
                    </a:r>
                    <a:r>
                      <a:rPr lang="en-US" dirty="0"/>
                      <a:t>
23%</a:t>
                    </a:r>
                  </a:p>
                </c:rich>
              </c:tx>
              <c:showLegendKey val="0"/>
              <c:showVal val="0"/>
              <c:showCatName val="1"/>
              <c:showSerName val="0"/>
              <c:showPercent val="1"/>
              <c:showBubbleSize val="0"/>
            </c:dLbl>
            <c:dLbl>
              <c:idx val="1"/>
              <c:layout>
                <c:manualLayout>
                  <c:x val="0.0459224528752089"/>
                  <c:y val="-0.106060606060606"/>
                </c:manualLayout>
              </c:layout>
              <c:tx>
                <c:rich>
                  <a:bodyPr/>
                  <a:lstStyle/>
                  <a:p>
                    <a:r>
                      <a:rPr lang="ja-JP" altLang="en-US" dirty="0" smtClean="0"/>
                      <a:t>シューティングゲーム</a:t>
                    </a:r>
                    <a:r>
                      <a:rPr lang="en-US" dirty="0"/>
                      <a:t>
31%</a:t>
                    </a:r>
                  </a:p>
                </c:rich>
              </c:tx>
              <c:showLegendKey val="0"/>
              <c:showVal val="0"/>
              <c:showCatName val="1"/>
              <c:showSerName val="0"/>
              <c:showPercent val="1"/>
              <c:showBubbleSize val="0"/>
            </c:dLbl>
            <c:dLbl>
              <c:idx val="2"/>
              <c:layout>
                <c:manualLayout>
                  <c:x val="-0.0450020281555715"/>
                  <c:y val="-0.0202020202020202"/>
                </c:manualLayout>
              </c:layout>
              <c:tx>
                <c:rich>
                  <a:bodyPr/>
                  <a:lstStyle/>
                  <a:p>
                    <a:r>
                      <a:rPr lang="ja-JP" altLang="en-US" dirty="0" smtClean="0"/>
                      <a:t>ファイティングゲーム
</a:t>
                    </a:r>
                    <a:r>
                      <a:rPr lang="en-US" altLang="ja-JP" dirty="0" smtClean="0"/>
                      <a:t>16</a:t>
                    </a:r>
                    <a:r>
                      <a:rPr lang="en-US" dirty="0" smtClean="0"/>
                      <a:t>%</a:t>
                    </a:r>
                    <a:endParaRPr lang="en-US" dirty="0"/>
                  </a:p>
                </c:rich>
              </c:tx>
              <c:showLegendKey val="0"/>
              <c:showVal val="0"/>
              <c:showCatName val="1"/>
              <c:showSerName val="0"/>
              <c:showPercent val="1"/>
              <c:showBubbleSize val="0"/>
            </c:dLbl>
            <c:dLbl>
              <c:idx val="3"/>
              <c:layout>
                <c:manualLayout>
                  <c:x val="-0.0437733237890718"/>
                  <c:y val="-0.0137333969617434"/>
                </c:manualLayout>
              </c:layout>
              <c:tx>
                <c:rich>
                  <a:bodyPr/>
                  <a:lstStyle/>
                  <a:p>
                    <a:r>
                      <a:rPr lang="ja-JP" altLang="en-US" dirty="0" smtClean="0"/>
                      <a:t>ダンスゲーム
</a:t>
                    </a:r>
                    <a:r>
                      <a:rPr lang="en-US" altLang="ja-JP" dirty="0" smtClean="0"/>
                      <a:t>15%</a:t>
                    </a:r>
                    <a:endParaRPr lang="ja-JP" altLang="en-US" dirty="0"/>
                  </a:p>
                </c:rich>
              </c:tx>
              <c:showLegendKey val="0"/>
              <c:showVal val="0"/>
              <c:showCatName val="1"/>
              <c:showSerName val="0"/>
              <c:showPercent val="1"/>
              <c:showBubbleSize val="0"/>
            </c:dLbl>
            <c:dLbl>
              <c:idx val="4"/>
              <c:layout>
                <c:manualLayout>
                  <c:x val="-0.0511515151515151"/>
                  <c:y val="0.0725522945995387"/>
                </c:manualLayout>
              </c:layout>
              <c:tx>
                <c:rich>
                  <a:bodyPr/>
                  <a:lstStyle/>
                  <a:p>
                    <a:r>
                      <a:rPr lang="ja-JP" altLang="en-US" dirty="0" smtClean="0"/>
                      <a:t>プリクラ
</a:t>
                    </a:r>
                    <a:r>
                      <a:rPr lang="en-US" altLang="ja-JP" dirty="0" smtClean="0"/>
                      <a:t>15</a:t>
                    </a:r>
                    <a:r>
                      <a:rPr lang="en-US" dirty="0" smtClean="0"/>
                      <a:t>%</a:t>
                    </a:r>
                    <a:endParaRPr lang="en-US" dirty="0"/>
                  </a:p>
                </c:rich>
              </c:tx>
              <c:showLegendKey val="0"/>
              <c:showVal val="0"/>
              <c:showCatName val="1"/>
              <c:showSerName val="0"/>
              <c:showPercent val="1"/>
              <c:showBubbleSize val="0"/>
            </c:dLbl>
            <c:txPr>
              <a:bodyPr/>
              <a:lstStyle/>
              <a:p>
                <a:pPr>
                  <a:defRPr lang="ja-JP"/>
                </a:pPr>
                <a:endParaRPr lang="ja-JP"/>
              </a:p>
            </c:txPr>
            <c:showLegendKey val="0"/>
            <c:showVal val="0"/>
            <c:showCatName val="1"/>
            <c:showSerName val="0"/>
            <c:showPercent val="1"/>
            <c:showBubbleSize val="0"/>
            <c:showLeaderLines val="1"/>
          </c:dLbls>
          <c:cat>
            <c:strRef>
              <c:f>Sheet1!$A$25:$A$29</c:f>
              <c:strCache>
                <c:ptCount val="5"/>
                <c:pt idx="0">
                  <c:v>Crane games</c:v>
                </c:pt>
                <c:pt idx="1">
                  <c:v>Shooting games</c:v>
                </c:pt>
                <c:pt idx="2">
                  <c:v>Fighting games</c:v>
                </c:pt>
                <c:pt idx="3">
                  <c:v>Dance games</c:v>
                </c:pt>
                <c:pt idx="4">
                  <c:v>Picture Machines</c:v>
                </c:pt>
              </c:strCache>
            </c:strRef>
          </c:cat>
          <c:val>
            <c:numRef>
              <c:f>Sheet1!$B$25:$B$29</c:f>
              <c:numCache>
                <c:formatCode>General</c:formatCode>
                <c:ptCount val="5"/>
                <c:pt idx="0">
                  <c:v>3.0</c:v>
                </c:pt>
                <c:pt idx="1">
                  <c:v>4.0</c:v>
                </c:pt>
                <c:pt idx="2">
                  <c:v>2.0</c:v>
                </c:pt>
                <c:pt idx="3">
                  <c:v>2.0</c:v>
                </c:pt>
                <c:pt idx="4">
                  <c:v>2.0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アメリカ人の回答者</a:t>
            </a:r>
            <a:endParaRPr lang="en-US" dirty="0"/>
          </a:p>
        </c:rich>
      </c:tx>
      <c:layout/>
      <c:overlay val="0"/>
    </c:title>
    <c:autoTitleDeleted val="0"/>
    <c:plotArea>
      <c:layout/>
      <c:barChart>
        <c:barDir val="col"/>
        <c:grouping val="clustered"/>
        <c:varyColors val="0"/>
        <c:ser>
          <c:idx val="0"/>
          <c:order val="0"/>
          <c:tx>
            <c:strRef>
              <c:f>Sheet1!$B$41</c:f>
              <c:strCache>
                <c:ptCount val="1"/>
                <c:pt idx="0">
                  <c:v>Percentage of American Respondents</c:v>
                </c:pt>
              </c:strCache>
            </c:strRef>
          </c:tx>
          <c:invertIfNegative val="0"/>
          <c:dLbls>
            <c:dLbl>
              <c:idx val="0"/>
              <c:layout/>
              <c:showLegendKey val="0"/>
              <c:showVal val="1"/>
              <c:showCatName val="0"/>
              <c:showSerName val="0"/>
              <c:showPercent val="0"/>
              <c:showBubbleSize val="0"/>
            </c:dLbl>
            <c:dLbl>
              <c:idx val="4"/>
              <c:layout/>
              <c:showLegendKey val="0"/>
              <c:showVal val="1"/>
              <c:showCatName val="0"/>
              <c:showSerName val="0"/>
              <c:showPercent val="0"/>
              <c:showBubbleSize val="0"/>
            </c:dLbl>
            <c:dLbl>
              <c:idx val="5"/>
              <c:layout>
                <c:manualLayout>
                  <c:x val="-0.00584795321637427"/>
                  <c:y val="-0.0686274509803921"/>
                </c:manualLayout>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Sheet1!$A$42:$A$48</c:f>
              <c:strCache>
                <c:ptCount val="7"/>
                <c:pt idx="0">
                  <c:v>Interesting</c:v>
                </c:pt>
                <c:pt idx="1">
                  <c:v>Popular</c:v>
                </c:pt>
                <c:pt idx="2">
                  <c:v>Easy to Play</c:v>
                </c:pt>
                <c:pt idx="3">
                  <c:v>Good at it</c:v>
                </c:pt>
                <c:pt idx="4">
                  <c:v>Fun w/ people</c:v>
                </c:pt>
                <c:pt idx="5">
                  <c:v>Game thrill</c:v>
                </c:pt>
                <c:pt idx="6">
                  <c:v>Impulse</c:v>
                </c:pt>
              </c:strCache>
            </c:strRef>
          </c:cat>
          <c:val>
            <c:numRef>
              <c:f>Sheet1!$B$42:$B$48</c:f>
              <c:numCache>
                <c:formatCode>0.00%</c:formatCode>
                <c:ptCount val="7"/>
                <c:pt idx="0">
                  <c:v>0.733333333333333</c:v>
                </c:pt>
                <c:pt idx="1">
                  <c:v>0.166666666666667</c:v>
                </c:pt>
                <c:pt idx="2">
                  <c:v>0.266666666666667</c:v>
                </c:pt>
                <c:pt idx="3">
                  <c:v>0.4</c:v>
                </c:pt>
                <c:pt idx="4">
                  <c:v>0.466666666666667</c:v>
                </c:pt>
                <c:pt idx="5">
                  <c:v>0.5</c:v>
                </c:pt>
                <c:pt idx="6">
                  <c:v>0.333333333333333</c:v>
                </c:pt>
              </c:numCache>
            </c:numRef>
          </c:val>
        </c:ser>
        <c:dLbls>
          <c:showLegendKey val="0"/>
          <c:showVal val="0"/>
          <c:showCatName val="0"/>
          <c:showSerName val="0"/>
          <c:showPercent val="0"/>
          <c:showBubbleSize val="0"/>
        </c:dLbls>
        <c:gapWidth val="150"/>
        <c:axId val="-2025456232"/>
        <c:axId val="-2049463704"/>
      </c:barChart>
      <c:catAx>
        <c:axId val="-2025456232"/>
        <c:scaling>
          <c:orientation val="minMax"/>
        </c:scaling>
        <c:delete val="0"/>
        <c:axPos val="b"/>
        <c:majorTickMark val="out"/>
        <c:minorTickMark val="none"/>
        <c:tickLblPos val="nextTo"/>
        <c:txPr>
          <a:bodyPr/>
          <a:lstStyle/>
          <a:p>
            <a:pPr>
              <a:defRPr lang="ja-JP"/>
            </a:pPr>
            <a:endParaRPr lang="ja-JP"/>
          </a:p>
        </c:txPr>
        <c:crossAx val="-2049463704"/>
        <c:crosses val="autoZero"/>
        <c:auto val="1"/>
        <c:lblAlgn val="ctr"/>
        <c:lblOffset val="100"/>
        <c:noMultiLvlLbl val="0"/>
      </c:catAx>
      <c:valAx>
        <c:axId val="-2049463704"/>
        <c:scaling>
          <c:orientation val="minMax"/>
        </c:scaling>
        <c:delete val="0"/>
        <c:axPos val="l"/>
        <c:majorGridlines/>
        <c:numFmt formatCode="0.00%" sourceLinked="1"/>
        <c:majorTickMark val="out"/>
        <c:minorTickMark val="none"/>
        <c:tickLblPos val="nextTo"/>
        <c:txPr>
          <a:bodyPr/>
          <a:lstStyle/>
          <a:p>
            <a:pPr>
              <a:defRPr lang="ja-JP"/>
            </a:pPr>
            <a:endParaRPr lang="ja-JP"/>
          </a:p>
        </c:txPr>
        <c:crossAx val="-2025456232"/>
        <c:crosses val="autoZero"/>
        <c:crossBetween val="between"/>
      </c:valAx>
    </c:plotArea>
    <c:legend>
      <c:legendPos val="r"/>
      <c:layout/>
      <c:overlay val="0"/>
      <c:txPr>
        <a:bodyPr/>
        <a:lstStyle/>
        <a:p>
          <a:pPr>
            <a:defRPr lang="ja-JP"/>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アメリカ人</a:t>
            </a:r>
            <a:endParaRPr lang="en-US" dirty="0"/>
          </a:p>
        </c:rich>
      </c:tx>
      <c:layout/>
      <c:overlay val="0"/>
    </c:title>
    <c:autoTitleDeleted val="0"/>
    <c:plotArea>
      <c:layout/>
      <c:barChart>
        <c:barDir val="bar"/>
        <c:grouping val="clustered"/>
        <c:varyColors val="0"/>
        <c:ser>
          <c:idx val="0"/>
          <c:order val="0"/>
          <c:tx>
            <c:strRef>
              <c:f>Sheet1!$B$61</c:f>
              <c:strCache>
                <c:ptCount val="1"/>
                <c:pt idx="0">
                  <c:v>Child</c:v>
                </c:pt>
              </c:strCache>
            </c:strRef>
          </c:tx>
          <c:invertIfNegative val="0"/>
          <c:cat>
            <c:strRef>
              <c:f>Sheet1!$A$62:$A$65</c:f>
              <c:strCache>
                <c:ptCount val="4"/>
                <c:pt idx="0">
                  <c:v>Frequently</c:v>
                </c:pt>
                <c:pt idx="1">
                  <c:v>Occasionally</c:v>
                </c:pt>
                <c:pt idx="2">
                  <c:v>Rarely</c:v>
                </c:pt>
                <c:pt idx="3">
                  <c:v>Never</c:v>
                </c:pt>
              </c:strCache>
            </c:strRef>
          </c:cat>
          <c:val>
            <c:numRef>
              <c:f>Sheet1!$B$62:$B$65</c:f>
              <c:numCache>
                <c:formatCode>0.00%</c:formatCode>
                <c:ptCount val="4"/>
                <c:pt idx="0">
                  <c:v>0.1</c:v>
                </c:pt>
                <c:pt idx="1">
                  <c:v>0.5</c:v>
                </c:pt>
                <c:pt idx="2">
                  <c:v>0.4</c:v>
                </c:pt>
                <c:pt idx="3">
                  <c:v>0.0</c:v>
                </c:pt>
              </c:numCache>
            </c:numRef>
          </c:val>
        </c:ser>
        <c:ser>
          <c:idx val="1"/>
          <c:order val="1"/>
          <c:tx>
            <c:strRef>
              <c:f>Sheet1!$C$61</c:f>
              <c:strCache>
                <c:ptCount val="1"/>
                <c:pt idx="0">
                  <c:v>Adult</c:v>
                </c:pt>
              </c:strCache>
            </c:strRef>
          </c:tx>
          <c:invertIfNegative val="0"/>
          <c:dLbls>
            <c:dLbl>
              <c:idx val="2"/>
              <c:layout>
                <c:manualLayout>
                  <c:x val="-0.0416666666666668"/>
                  <c:y val="-0.0495495495495495"/>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Sheet1!$A$62:$A$65</c:f>
              <c:strCache>
                <c:ptCount val="4"/>
                <c:pt idx="0">
                  <c:v>Frequently</c:v>
                </c:pt>
                <c:pt idx="1">
                  <c:v>Occasionally</c:v>
                </c:pt>
                <c:pt idx="2">
                  <c:v>Rarely</c:v>
                </c:pt>
                <c:pt idx="3">
                  <c:v>Never</c:v>
                </c:pt>
              </c:strCache>
            </c:strRef>
          </c:cat>
          <c:val>
            <c:numRef>
              <c:f>Sheet1!$C$62:$C$65</c:f>
              <c:numCache>
                <c:formatCode>0.00%</c:formatCode>
                <c:ptCount val="4"/>
                <c:pt idx="0">
                  <c:v>0.07</c:v>
                </c:pt>
                <c:pt idx="1">
                  <c:v>0.13</c:v>
                </c:pt>
                <c:pt idx="2">
                  <c:v>0.73</c:v>
                </c:pt>
                <c:pt idx="3">
                  <c:v>0.07</c:v>
                </c:pt>
              </c:numCache>
            </c:numRef>
          </c:val>
        </c:ser>
        <c:dLbls>
          <c:showLegendKey val="0"/>
          <c:showVal val="1"/>
          <c:showCatName val="0"/>
          <c:showSerName val="0"/>
          <c:showPercent val="0"/>
          <c:showBubbleSize val="0"/>
        </c:dLbls>
        <c:gapWidth val="150"/>
        <c:overlap val="-25"/>
        <c:axId val="-2074888184"/>
        <c:axId val="-2075102664"/>
      </c:barChart>
      <c:catAx>
        <c:axId val="-2074888184"/>
        <c:scaling>
          <c:orientation val="minMax"/>
        </c:scaling>
        <c:delete val="0"/>
        <c:axPos val="l"/>
        <c:majorTickMark val="none"/>
        <c:minorTickMark val="none"/>
        <c:tickLblPos val="nextTo"/>
        <c:txPr>
          <a:bodyPr/>
          <a:lstStyle/>
          <a:p>
            <a:pPr>
              <a:defRPr lang="ja-JP"/>
            </a:pPr>
            <a:endParaRPr lang="ja-JP"/>
          </a:p>
        </c:txPr>
        <c:crossAx val="-2075102664"/>
        <c:crosses val="autoZero"/>
        <c:auto val="1"/>
        <c:lblAlgn val="ctr"/>
        <c:lblOffset val="100"/>
        <c:noMultiLvlLbl val="0"/>
      </c:catAx>
      <c:valAx>
        <c:axId val="-2075102664"/>
        <c:scaling>
          <c:orientation val="minMax"/>
        </c:scaling>
        <c:delete val="1"/>
        <c:axPos val="b"/>
        <c:numFmt formatCode="0.00%" sourceLinked="1"/>
        <c:majorTickMark val="none"/>
        <c:minorTickMark val="none"/>
        <c:tickLblPos val="nextTo"/>
        <c:crossAx val="-2074888184"/>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日本人の回答者</a:t>
            </a:r>
            <a:endParaRPr lang="en-US" dirty="0"/>
          </a:p>
        </c:rich>
      </c:tx>
      <c:layout/>
      <c:overlay val="0"/>
    </c:title>
    <c:autoTitleDeleted val="0"/>
    <c:plotArea>
      <c:layout/>
      <c:barChart>
        <c:barDir val="col"/>
        <c:grouping val="clustered"/>
        <c:varyColors val="0"/>
        <c:ser>
          <c:idx val="0"/>
          <c:order val="0"/>
          <c:tx>
            <c:strRef>
              <c:f>Sheet1!$B$51</c:f>
              <c:strCache>
                <c:ptCount val="1"/>
                <c:pt idx="0">
                  <c:v>Percentage of Japanese Respondents</c:v>
                </c:pt>
              </c:strCache>
            </c:strRef>
          </c:tx>
          <c:invertIfNegative val="0"/>
          <c:dLbls>
            <c:dLbl>
              <c:idx val="0"/>
              <c:layout/>
              <c:showLegendKey val="0"/>
              <c:showVal val="1"/>
              <c:showCatName val="0"/>
              <c:showSerName val="0"/>
              <c:showPercent val="0"/>
              <c:showBubbleSize val="0"/>
            </c:dLbl>
            <c:dLbl>
              <c:idx val="2"/>
              <c:layout/>
              <c:showLegendKey val="0"/>
              <c:showVal val="1"/>
              <c:showCatName val="0"/>
              <c:showSerName val="0"/>
              <c:showPercent val="0"/>
              <c:showBubbleSize val="0"/>
            </c:dLbl>
            <c:dLbl>
              <c:idx val="4"/>
              <c:layout/>
              <c:showLegendKey val="0"/>
              <c:showVal val="1"/>
              <c:showCatName val="0"/>
              <c:showSerName val="0"/>
              <c:showPercent val="0"/>
              <c:showBubbleSize val="0"/>
            </c:dLbl>
            <c:txPr>
              <a:bodyPr/>
              <a:lstStyle/>
              <a:p>
                <a:pPr>
                  <a:defRPr lang="ja-JP"/>
                </a:pPr>
                <a:endParaRPr lang="ja-JP"/>
              </a:p>
            </c:txPr>
            <c:showLegendKey val="0"/>
            <c:showVal val="0"/>
            <c:showCatName val="0"/>
            <c:showSerName val="0"/>
            <c:showPercent val="0"/>
            <c:showBubbleSize val="0"/>
          </c:dLbls>
          <c:cat>
            <c:strRef>
              <c:f>Sheet1!$A$52:$A$59</c:f>
              <c:strCache>
                <c:ptCount val="8"/>
                <c:pt idx="0">
                  <c:v>Interesting</c:v>
                </c:pt>
                <c:pt idx="1">
                  <c:v>Popular</c:v>
                </c:pt>
                <c:pt idx="2">
                  <c:v>Easy to Play</c:v>
                </c:pt>
                <c:pt idx="3">
                  <c:v>Good at it</c:v>
                </c:pt>
                <c:pt idx="4">
                  <c:v>Fun w/ people</c:v>
                </c:pt>
                <c:pt idx="5">
                  <c:v>Game thrill</c:v>
                </c:pt>
                <c:pt idx="6">
                  <c:v>Impulse</c:v>
                </c:pt>
                <c:pt idx="7">
                  <c:v>Other</c:v>
                </c:pt>
              </c:strCache>
            </c:strRef>
          </c:cat>
          <c:val>
            <c:numRef>
              <c:f>Sheet1!$B$52:$B$59</c:f>
              <c:numCache>
                <c:formatCode>0.000%</c:formatCode>
                <c:ptCount val="8"/>
                <c:pt idx="0">
                  <c:v>0.136363636363636</c:v>
                </c:pt>
                <c:pt idx="1">
                  <c:v>0.0</c:v>
                </c:pt>
                <c:pt idx="2">
                  <c:v>0.227272727272727</c:v>
                </c:pt>
                <c:pt idx="3">
                  <c:v>0.0454545454545455</c:v>
                </c:pt>
                <c:pt idx="4">
                  <c:v>0.636363636363636</c:v>
                </c:pt>
                <c:pt idx="5">
                  <c:v>0.0909090909090909</c:v>
                </c:pt>
                <c:pt idx="6">
                  <c:v>0.0454545454545455</c:v>
                </c:pt>
                <c:pt idx="7">
                  <c:v>0.0454545454545455</c:v>
                </c:pt>
              </c:numCache>
            </c:numRef>
          </c:val>
        </c:ser>
        <c:dLbls>
          <c:showLegendKey val="0"/>
          <c:showVal val="0"/>
          <c:showCatName val="0"/>
          <c:showSerName val="0"/>
          <c:showPercent val="0"/>
          <c:showBubbleSize val="0"/>
        </c:dLbls>
        <c:gapWidth val="150"/>
        <c:axId val="-2025436376"/>
        <c:axId val="-2025433192"/>
      </c:barChart>
      <c:catAx>
        <c:axId val="-2025436376"/>
        <c:scaling>
          <c:orientation val="minMax"/>
        </c:scaling>
        <c:delete val="0"/>
        <c:axPos val="b"/>
        <c:majorTickMark val="out"/>
        <c:minorTickMark val="none"/>
        <c:tickLblPos val="nextTo"/>
        <c:txPr>
          <a:bodyPr/>
          <a:lstStyle/>
          <a:p>
            <a:pPr>
              <a:defRPr lang="ja-JP"/>
            </a:pPr>
            <a:endParaRPr lang="ja-JP"/>
          </a:p>
        </c:txPr>
        <c:crossAx val="-2025433192"/>
        <c:crosses val="autoZero"/>
        <c:auto val="1"/>
        <c:lblAlgn val="ctr"/>
        <c:lblOffset val="100"/>
        <c:noMultiLvlLbl val="0"/>
      </c:catAx>
      <c:valAx>
        <c:axId val="-2025433192"/>
        <c:scaling>
          <c:orientation val="minMax"/>
        </c:scaling>
        <c:delete val="0"/>
        <c:axPos val="l"/>
        <c:majorGridlines/>
        <c:numFmt formatCode="0.000%" sourceLinked="1"/>
        <c:majorTickMark val="out"/>
        <c:minorTickMark val="none"/>
        <c:tickLblPos val="nextTo"/>
        <c:txPr>
          <a:bodyPr/>
          <a:lstStyle/>
          <a:p>
            <a:pPr>
              <a:defRPr lang="ja-JP"/>
            </a:pPr>
            <a:endParaRPr lang="ja-JP"/>
          </a:p>
        </c:txPr>
        <c:crossAx val="-2025436376"/>
        <c:crosses val="autoZero"/>
        <c:crossBetween val="between"/>
      </c:valAx>
    </c:plotArea>
    <c:legend>
      <c:legendPos val="r"/>
      <c:layout/>
      <c:overlay val="0"/>
      <c:txPr>
        <a:bodyPr/>
        <a:lstStyle/>
        <a:p>
          <a:pPr>
            <a:defRPr lang="ja-JP"/>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日本人</a:t>
            </a:r>
            <a:endParaRPr lang="en-US" dirty="0"/>
          </a:p>
        </c:rich>
      </c:tx>
      <c:layout/>
      <c:overlay val="0"/>
    </c:title>
    <c:autoTitleDeleted val="0"/>
    <c:plotArea>
      <c:layout/>
      <c:barChart>
        <c:barDir val="bar"/>
        <c:grouping val="clustered"/>
        <c:varyColors val="0"/>
        <c:ser>
          <c:idx val="0"/>
          <c:order val="0"/>
          <c:tx>
            <c:strRef>
              <c:f>Sheet1!$B$81</c:f>
              <c:strCache>
                <c:ptCount val="1"/>
                <c:pt idx="0">
                  <c:v>Childhood</c:v>
                </c:pt>
              </c:strCache>
            </c:strRef>
          </c:tx>
          <c:invertIfNegative val="0"/>
          <c:cat>
            <c:strRef>
              <c:f>Sheet1!$A$82:$A$86</c:f>
              <c:strCache>
                <c:ptCount val="5"/>
                <c:pt idx="0">
                  <c:v>4+</c:v>
                </c:pt>
                <c:pt idx="1">
                  <c:v>3+</c:v>
                </c:pt>
                <c:pt idx="2">
                  <c:v>2+</c:v>
                </c:pt>
                <c:pt idx="3">
                  <c:v>1+</c:v>
                </c:pt>
                <c:pt idx="4">
                  <c:v>&lt;1</c:v>
                </c:pt>
              </c:strCache>
            </c:strRef>
          </c:cat>
          <c:val>
            <c:numRef>
              <c:f>Sheet1!$B$82:$B$86</c:f>
              <c:numCache>
                <c:formatCode>0.00%</c:formatCode>
                <c:ptCount val="5"/>
                <c:pt idx="0">
                  <c:v>0.0</c:v>
                </c:pt>
                <c:pt idx="1">
                  <c:v>0.09</c:v>
                </c:pt>
                <c:pt idx="2">
                  <c:v>0.23</c:v>
                </c:pt>
                <c:pt idx="3">
                  <c:v>0.23</c:v>
                </c:pt>
                <c:pt idx="4">
                  <c:v>0.36</c:v>
                </c:pt>
              </c:numCache>
            </c:numRef>
          </c:val>
        </c:ser>
        <c:ser>
          <c:idx val="1"/>
          <c:order val="1"/>
          <c:tx>
            <c:strRef>
              <c:f>Sheet1!$C$81</c:f>
              <c:strCache>
                <c:ptCount val="1"/>
                <c:pt idx="0">
                  <c:v>Adulthood</c:v>
                </c:pt>
              </c:strCache>
            </c:strRef>
          </c:tx>
          <c:invertIfNegative val="0"/>
          <c:cat>
            <c:strRef>
              <c:f>Sheet1!$A$82:$A$86</c:f>
              <c:strCache>
                <c:ptCount val="5"/>
                <c:pt idx="0">
                  <c:v>4+</c:v>
                </c:pt>
                <c:pt idx="1">
                  <c:v>3+</c:v>
                </c:pt>
                <c:pt idx="2">
                  <c:v>2+</c:v>
                </c:pt>
                <c:pt idx="3">
                  <c:v>1+</c:v>
                </c:pt>
                <c:pt idx="4">
                  <c:v>&lt;1</c:v>
                </c:pt>
              </c:strCache>
            </c:strRef>
          </c:cat>
          <c:val>
            <c:numRef>
              <c:f>Sheet1!$C$82:$C$86</c:f>
              <c:numCache>
                <c:formatCode>0.00%</c:formatCode>
                <c:ptCount val="5"/>
                <c:pt idx="0">
                  <c:v>0.0</c:v>
                </c:pt>
                <c:pt idx="1">
                  <c:v>0.05</c:v>
                </c:pt>
                <c:pt idx="2">
                  <c:v>0.18</c:v>
                </c:pt>
                <c:pt idx="3">
                  <c:v>0.18</c:v>
                </c:pt>
                <c:pt idx="4">
                  <c:v>0.5</c:v>
                </c:pt>
              </c:numCache>
            </c:numRef>
          </c:val>
        </c:ser>
        <c:dLbls>
          <c:showLegendKey val="0"/>
          <c:showVal val="1"/>
          <c:showCatName val="0"/>
          <c:showSerName val="0"/>
          <c:showPercent val="0"/>
          <c:showBubbleSize val="0"/>
        </c:dLbls>
        <c:gapWidth val="150"/>
        <c:overlap val="-25"/>
        <c:axId val="-2049532200"/>
        <c:axId val="-2074557512"/>
      </c:barChart>
      <c:catAx>
        <c:axId val="-2049532200"/>
        <c:scaling>
          <c:orientation val="minMax"/>
        </c:scaling>
        <c:delete val="0"/>
        <c:axPos val="l"/>
        <c:majorTickMark val="none"/>
        <c:minorTickMark val="none"/>
        <c:tickLblPos val="nextTo"/>
        <c:txPr>
          <a:bodyPr/>
          <a:lstStyle/>
          <a:p>
            <a:pPr>
              <a:defRPr lang="ja-JP"/>
            </a:pPr>
            <a:endParaRPr lang="ja-JP"/>
          </a:p>
        </c:txPr>
        <c:crossAx val="-2074557512"/>
        <c:crosses val="autoZero"/>
        <c:auto val="1"/>
        <c:lblAlgn val="ctr"/>
        <c:lblOffset val="100"/>
        <c:noMultiLvlLbl val="0"/>
      </c:catAx>
      <c:valAx>
        <c:axId val="-2074557512"/>
        <c:scaling>
          <c:orientation val="minMax"/>
        </c:scaling>
        <c:delete val="1"/>
        <c:axPos val="b"/>
        <c:numFmt formatCode="0.00%" sourceLinked="1"/>
        <c:majorTickMark val="none"/>
        <c:minorTickMark val="none"/>
        <c:tickLblPos val="nextTo"/>
        <c:crossAx val="-2049532200"/>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baseline="0" dirty="0" smtClean="0"/>
              <a:t>アメリカ人</a:t>
            </a:r>
            <a:endParaRPr lang="en-US" baseline="0" dirty="0"/>
          </a:p>
        </c:rich>
      </c:tx>
      <c:layout/>
      <c:overlay val="0"/>
    </c:title>
    <c:autoTitleDeleted val="0"/>
    <c:plotArea>
      <c:layout/>
      <c:barChart>
        <c:barDir val="bar"/>
        <c:grouping val="clustered"/>
        <c:varyColors val="0"/>
        <c:ser>
          <c:idx val="0"/>
          <c:order val="0"/>
          <c:tx>
            <c:strRef>
              <c:f>Sheet1!$B$74</c:f>
              <c:strCache>
                <c:ptCount val="1"/>
                <c:pt idx="0">
                  <c:v>Childhood</c:v>
                </c:pt>
              </c:strCache>
            </c:strRef>
          </c:tx>
          <c:invertIfNegative val="0"/>
          <c:cat>
            <c:strRef>
              <c:f>Sheet1!$A$75:$A$79</c:f>
              <c:strCache>
                <c:ptCount val="5"/>
                <c:pt idx="0">
                  <c:v>4+</c:v>
                </c:pt>
                <c:pt idx="1">
                  <c:v>3+</c:v>
                </c:pt>
                <c:pt idx="2">
                  <c:v>2+</c:v>
                </c:pt>
                <c:pt idx="3">
                  <c:v>1+</c:v>
                </c:pt>
                <c:pt idx="4">
                  <c:v>&lt;1</c:v>
                </c:pt>
              </c:strCache>
            </c:strRef>
          </c:cat>
          <c:val>
            <c:numRef>
              <c:f>Sheet1!$B$75:$B$79</c:f>
              <c:numCache>
                <c:formatCode>0.00%</c:formatCode>
                <c:ptCount val="5"/>
                <c:pt idx="0">
                  <c:v>0.03</c:v>
                </c:pt>
                <c:pt idx="1">
                  <c:v>0.23</c:v>
                </c:pt>
                <c:pt idx="2">
                  <c:v>0.33</c:v>
                </c:pt>
                <c:pt idx="3">
                  <c:v>0.3</c:v>
                </c:pt>
                <c:pt idx="4">
                  <c:v>0.13</c:v>
                </c:pt>
              </c:numCache>
            </c:numRef>
          </c:val>
        </c:ser>
        <c:ser>
          <c:idx val="1"/>
          <c:order val="1"/>
          <c:tx>
            <c:strRef>
              <c:f>Sheet1!$C$74</c:f>
              <c:strCache>
                <c:ptCount val="1"/>
                <c:pt idx="0">
                  <c:v>Adulthood</c:v>
                </c:pt>
              </c:strCache>
            </c:strRef>
          </c:tx>
          <c:invertIfNegative val="0"/>
          <c:cat>
            <c:strRef>
              <c:f>Sheet1!$A$75:$A$79</c:f>
              <c:strCache>
                <c:ptCount val="5"/>
                <c:pt idx="0">
                  <c:v>4+</c:v>
                </c:pt>
                <c:pt idx="1">
                  <c:v>3+</c:v>
                </c:pt>
                <c:pt idx="2">
                  <c:v>2+</c:v>
                </c:pt>
                <c:pt idx="3">
                  <c:v>1+</c:v>
                </c:pt>
                <c:pt idx="4">
                  <c:v>&lt;1</c:v>
                </c:pt>
              </c:strCache>
            </c:strRef>
          </c:cat>
          <c:val>
            <c:numRef>
              <c:f>Sheet1!$C$75:$C$79</c:f>
              <c:numCache>
                <c:formatCode>0.00%</c:formatCode>
                <c:ptCount val="5"/>
                <c:pt idx="0">
                  <c:v>0.0</c:v>
                </c:pt>
                <c:pt idx="1">
                  <c:v>0.17</c:v>
                </c:pt>
                <c:pt idx="2">
                  <c:v>0.27</c:v>
                </c:pt>
                <c:pt idx="3">
                  <c:v>0.37</c:v>
                </c:pt>
                <c:pt idx="4">
                  <c:v>0.2</c:v>
                </c:pt>
              </c:numCache>
            </c:numRef>
          </c:val>
        </c:ser>
        <c:dLbls>
          <c:showLegendKey val="0"/>
          <c:showVal val="1"/>
          <c:showCatName val="0"/>
          <c:showSerName val="0"/>
          <c:showPercent val="0"/>
          <c:showBubbleSize val="0"/>
        </c:dLbls>
        <c:gapWidth val="150"/>
        <c:overlap val="-25"/>
        <c:axId val="-2075114312"/>
        <c:axId val="-2073230328"/>
      </c:barChart>
      <c:catAx>
        <c:axId val="-2075114312"/>
        <c:scaling>
          <c:orientation val="minMax"/>
        </c:scaling>
        <c:delete val="0"/>
        <c:axPos val="l"/>
        <c:majorTickMark val="none"/>
        <c:minorTickMark val="none"/>
        <c:tickLblPos val="nextTo"/>
        <c:txPr>
          <a:bodyPr/>
          <a:lstStyle/>
          <a:p>
            <a:pPr>
              <a:defRPr lang="ja-JP"/>
            </a:pPr>
            <a:endParaRPr lang="ja-JP"/>
          </a:p>
        </c:txPr>
        <c:crossAx val="-2073230328"/>
        <c:crosses val="autoZero"/>
        <c:auto val="1"/>
        <c:lblAlgn val="ctr"/>
        <c:lblOffset val="100"/>
        <c:noMultiLvlLbl val="0"/>
      </c:catAx>
      <c:valAx>
        <c:axId val="-2073230328"/>
        <c:scaling>
          <c:orientation val="minMax"/>
        </c:scaling>
        <c:delete val="1"/>
        <c:axPos val="b"/>
        <c:numFmt formatCode="0.00%" sourceLinked="1"/>
        <c:majorTickMark val="none"/>
        <c:minorTickMark val="none"/>
        <c:tickLblPos val="nextTo"/>
        <c:crossAx val="-2075114312"/>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アメリカ人の結果</a:t>
            </a:r>
            <a:endParaRPr lang="en-US" dirty="0"/>
          </a:p>
        </c:rich>
      </c:tx>
      <c:layout/>
      <c:overlay val="0"/>
    </c:title>
    <c:autoTitleDeleted val="0"/>
    <c:plotArea>
      <c:layout/>
      <c:pieChart>
        <c:varyColors val="1"/>
        <c:ser>
          <c:idx val="0"/>
          <c:order val="0"/>
          <c:tx>
            <c:strRef>
              <c:f>Sheet1!$B$138</c:f>
              <c:strCache>
                <c:ptCount val="1"/>
                <c:pt idx="0">
                  <c:v>Responses</c:v>
                </c:pt>
              </c:strCache>
            </c:strRef>
          </c:tx>
          <c:dLbls>
            <c:txPr>
              <a:bodyPr/>
              <a:lstStyle/>
              <a:p>
                <a:pPr>
                  <a:defRPr lang="ja-JP"/>
                </a:pPr>
                <a:endParaRPr lang="ja-JP"/>
              </a:p>
            </c:txPr>
            <c:showLegendKey val="0"/>
            <c:showVal val="0"/>
            <c:showCatName val="0"/>
            <c:showSerName val="0"/>
            <c:showPercent val="1"/>
            <c:showBubbleSize val="0"/>
            <c:showLeaderLines val="1"/>
          </c:dLbls>
          <c:cat>
            <c:strRef>
              <c:f>Sheet1!$A$139:$A$142</c:f>
              <c:strCache>
                <c:ptCount val="4"/>
                <c:pt idx="0">
                  <c:v>More Now</c:v>
                </c:pt>
                <c:pt idx="1">
                  <c:v>Fewer Now</c:v>
                </c:pt>
                <c:pt idx="2">
                  <c:v>Don't Know</c:v>
                </c:pt>
                <c:pt idx="3">
                  <c:v>No Changes</c:v>
                </c:pt>
              </c:strCache>
            </c:strRef>
          </c:cat>
          <c:val>
            <c:numRef>
              <c:f>Sheet1!$B$139:$B$142</c:f>
              <c:numCache>
                <c:formatCode>0.0%</c:formatCode>
                <c:ptCount val="4"/>
                <c:pt idx="0">
                  <c:v>0.03</c:v>
                </c:pt>
                <c:pt idx="1">
                  <c:v>0.77</c:v>
                </c:pt>
                <c:pt idx="2">
                  <c:v>0.17</c:v>
                </c:pt>
                <c:pt idx="3">
                  <c:v>0.03</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ja-JP"/>
            </a:pPr>
            <a:r>
              <a:rPr lang="ja-JP" altLang="en-US" dirty="0" smtClean="0"/>
              <a:t>日本人の結果</a:t>
            </a:r>
            <a:endParaRPr lang="en-US" dirty="0"/>
          </a:p>
        </c:rich>
      </c:tx>
      <c:layout/>
      <c:overlay val="0"/>
    </c:title>
    <c:autoTitleDeleted val="0"/>
    <c:plotArea>
      <c:layout/>
      <c:pieChart>
        <c:varyColors val="1"/>
        <c:ser>
          <c:idx val="0"/>
          <c:order val="0"/>
          <c:tx>
            <c:strRef>
              <c:f>Sheet1!$B$145</c:f>
              <c:strCache>
                <c:ptCount val="1"/>
                <c:pt idx="0">
                  <c:v>Responses</c:v>
                </c:pt>
              </c:strCache>
            </c:strRef>
          </c:tx>
          <c:dLbls>
            <c:txPr>
              <a:bodyPr/>
              <a:lstStyle/>
              <a:p>
                <a:pPr>
                  <a:defRPr lang="ja-JP"/>
                </a:pPr>
                <a:endParaRPr lang="ja-JP"/>
              </a:p>
            </c:txPr>
            <c:showLegendKey val="0"/>
            <c:showVal val="0"/>
            <c:showCatName val="0"/>
            <c:showSerName val="0"/>
            <c:showPercent val="1"/>
            <c:showBubbleSize val="0"/>
            <c:showLeaderLines val="1"/>
          </c:dLbls>
          <c:cat>
            <c:strRef>
              <c:f>Sheet1!$A$146:$A$150</c:f>
              <c:strCache>
                <c:ptCount val="5"/>
                <c:pt idx="0">
                  <c:v>More Now</c:v>
                </c:pt>
                <c:pt idx="1">
                  <c:v>Fewer Now</c:v>
                </c:pt>
                <c:pt idx="2">
                  <c:v>Don't Know</c:v>
                </c:pt>
                <c:pt idx="3">
                  <c:v>No Changes</c:v>
                </c:pt>
                <c:pt idx="4">
                  <c:v>Never Had Arcades</c:v>
                </c:pt>
              </c:strCache>
            </c:strRef>
          </c:cat>
          <c:val>
            <c:numRef>
              <c:f>Sheet1!$B$146:$B$150</c:f>
              <c:numCache>
                <c:formatCode>0.0%</c:formatCode>
                <c:ptCount val="5"/>
                <c:pt idx="0">
                  <c:v>0.27</c:v>
                </c:pt>
                <c:pt idx="1">
                  <c:v>0.14</c:v>
                </c:pt>
                <c:pt idx="2">
                  <c:v>0.41</c:v>
                </c:pt>
                <c:pt idx="3">
                  <c:v>0.14</c:v>
                </c:pt>
                <c:pt idx="4">
                  <c:v>0.05</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a:pPr>
            <a:r>
              <a:rPr lang="ja-JP" altLang="en-US" baseline="0" dirty="0" smtClean="0"/>
              <a:t>子供の時</a:t>
            </a:r>
            <a:endParaRPr lang="en-US" baseline="0" dirty="0"/>
          </a:p>
        </c:rich>
      </c:tx>
      <c:layout/>
      <c:overlay val="0"/>
    </c:title>
    <c:autoTitleDeleted val="0"/>
    <c:plotArea>
      <c:layout/>
      <c:barChart>
        <c:barDir val="bar"/>
        <c:grouping val="clustered"/>
        <c:varyColors val="0"/>
        <c:ser>
          <c:idx val="1"/>
          <c:order val="0"/>
          <c:tx>
            <c:strRef>
              <c:f>Sheet1!$C$1</c:f>
              <c:strCache>
                <c:ptCount val="1"/>
                <c:pt idx="0">
                  <c:v>No</c:v>
                </c:pt>
              </c:strCache>
            </c:strRef>
          </c:tx>
          <c:invertIfNegative val="0"/>
          <c:cat>
            <c:strRef>
              <c:f>Sheet1!$A$2:$A$3</c:f>
              <c:strCache>
                <c:ptCount val="2"/>
                <c:pt idx="0">
                  <c:v>US</c:v>
                </c:pt>
                <c:pt idx="1">
                  <c:v>Japan</c:v>
                </c:pt>
              </c:strCache>
            </c:strRef>
          </c:cat>
          <c:val>
            <c:numRef>
              <c:f>Sheet1!$C$2:$C$3</c:f>
              <c:numCache>
                <c:formatCode>0%</c:formatCode>
                <c:ptCount val="2"/>
                <c:pt idx="0">
                  <c:v>0.03</c:v>
                </c:pt>
                <c:pt idx="1">
                  <c:v>0.09</c:v>
                </c:pt>
              </c:numCache>
            </c:numRef>
          </c:val>
        </c:ser>
        <c:ser>
          <c:idx val="0"/>
          <c:order val="1"/>
          <c:tx>
            <c:strRef>
              <c:f>Sheet1!$B$1</c:f>
              <c:strCache>
                <c:ptCount val="1"/>
                <c:pt idx="0">
                  <c:v>Yes</c:v>
                </c:pt>
              </c:strCache>
            </c:strRef>
          </c:tx>
          <c:invertIfNegative val="0"/>
          <c:cat>
            <c:strRef>
              <c:f>Sheet1!$A$2:$A$3</c:f>
              <c:strCache>
                <c:ptCount val="2"/>
                <c:pt idx="0">
                  <c:v>US</c:v>
                </c:pt>
                <c:pt idx="1">
                  <c:v>Japan</c:v>
                </c:pt>
              </c:strCache>
            </c:strRef>
          </c:cat>
          <c:val>
            <c:numRef>
              <c:f>Sheet1!$B$2:$B$3</c:f>
              <c:numCache>
                <c:formatCode>0%</c:formatCode>
                <c:ptCount val="2"/>
                <c:pt idx="0">
                  <c:v>0.97</c:v>
                </c:pt>
                <c:pt idx="1">
                  <c:v>0.91</c:v>
                </c:pt>
              </c:numCache>
            </c:numRef>
          </c:val>
        </c:ser>
        <c:dLbls>
          <c:showLegendKey val="0"/>
          <c:showVal val="1"/>
          <c:showCatName val="0"/>
          <c:showSerName val="0"/>
          <c:showPercent val="0"/>
          <c:showBubbleSize val="0"/>
        </c:dLbls>
        <c:gapWidth val="150"/>
        <c:overlap val="-25"/>
        <c:axId val="-2073225784"/>
        <c:axId val="-2049841464"/>
      </c:barChart>
      <c:catAx>
        <c:axId val="-2073225784"/>
        <c:scaling>
          <c:orientation val="minMax"/>
        </c:scaling>
        <c:delete val="0"/>
        <c:axPos val="l"/>
        <c:majorTickMark val="none"/>
        <c:minorTickMark val="none"/>
        <c:tickLblPos val="nextTo"/>
        <c:txPr>
          <a:bodyPr/>
          <a:lstStyle/>
          <a:p>
            <a:pPr>
              <a:defRPr lang="ja-JP"/>
            </a:pPr>
            <a:endParaRPr lang="ja-JP"/>
          </a:p>
        </c:txPr>
        <c:crossAx val="-2049841464"/>
        <c:crosses val="autoZero"/>
        <c:auto val="1"/>
        <c:lblAlgn val="ctr"/>
        <c:lblOffset val="100"/>
        <c:noMultiLvlLbl val="0"/>
      </c:catAx>
      <c:valAx>
        <c:axId val="-2049841464"/>
        <c:scaling>
          <c:orientation val="minMax"/>
        </c:scaling>
        <c:delete val="1"/>
        <c:axPos val="b"/>
        <c:numFmt formatCode="0%" sourceLinked="1"/>
        <c:majorTickMark val="none"/>
        <c:minorTickMark val="none"/>
        <c:tickLblPos val="nextTo"/>
        <c:crossAx val="-2073225784"/>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a:pPr>
            <a:r>
              <a:rPr lang="ja-JP" altLang="en-US" dirty="0" smtClean="0"/>
              <a:t>現在</a:t>
            </a:r>
            <a:endParaRPr lang="en-US" dirty="0"/>
          </a:p>
        </c:rich>
      </c:tx>
      <c:layout/>
      <c:overlay val="0"/>
    </c:title>
    <c:autoTitleDeleted val="0"/>
    <c:plotArea>
      <c:layout/>
      <c:barChart>
        <c:barDir val="bar"/>
        <c:grouping val="clustered"/>
        <c:varyColors val="0"/>
        <c:ser>
          <c:idx val="1"/>
          <c:order val="0"/>
          <c:tx>
            <c:strRef>
              <c:f>Sheet1!$C$6</c:f>
              <c:strCache>
                <c:ptCount val="1"/>
                <c:pt idx="0">
                  <c:v>No</c:v>
                </c:pt>
              </c:strCache>
            </c:strRef>
          </c:tx>
          <c:invertIfNegative val="0"/>
          <c:cat>
            <c:strRef>
              <c:f>Sheet1!$A$7:$A$8</c:f>
              <c:strCache>
                <c:ptCount val="2"/>
                <c:pt idx="0">
                  <c:v>US</c:v>
                </c:pt>
                <c:pt idx="1">
                  <c:v>Japan</c:v>
                </c:pt>
              </c:strCache>
            </c:strRef>
          </c:cat>
          <c:val>
            <c:numRef>
              <c:f>Sheet1!$C$7:$C$8</c:f>
              <c:numCache>
                <c:formatCode>0%</c:formatCode>
                <c:ptCount val="2"/>
                <c:pt idx="0">
                  <c:v>0.13</c:v>
                </c:pt>
                <c:pt idx="1">
                  <c:v>0.36</c:v>
                </c:pt>
              </c:numCache>
            </c:numRef>
          </c:val>
        </c:ser>
        <c:ser>
          <c:idx val="0"/>
          <c:order val="1"/>
          <c:tx>
            <c:strRef>
              <c:f>Sheet1!$B$6</c:f>
              <c:strCache>
                <c:ptCount val="1"/>
                <c:pt idx="0">
                  <c:v>Yes</c:v>
                </c:pt>
              </c:strCache>
            </c:strRef>
          </c:tx>
          <c:invertIfNegative val="0"/>
          <c:cat>
            <c:strRef>
              <c:f>Sheet1!$A$7:$A$8</c:f>
              <c:strCache>
                <c:ptCount val="2"/>
                <c:pt idx="0">
                  <c:v>US</c:v>
                </c:pt>
                <c:pt idx="1">
                  <c:v>Japan</c:v>
                </c:pt>
              </c:strCache>
            </c:strRef>
          </c:cat>
          <c:val>
            <c:numRef>
              <c:f>Sheet1!$B$7:$B$8</c:f>
              <c:numCache>
                <c:formatCode>0%</c:formatCode>
                <c:ptCount val="2"/>
                <c:pt idx="0">
                  <c:v>0.87</c:v>
                </c:pt>
                <c:pt idx="1">
                  <c:v>0.64</c:v>
                </c:pt>
              </c:numCache>
            </c:numRef>
          </c:val>
        </c:ser>
        <c:dLbls>
          <c:showLegendKey val="0"/>
          <c:showVal val="1"/>
          <c:showCatName val="0"/>
          <c:showSerName val="0"/>
          <c:showPercent val="0"/>
          <c:showBubbleSize val="0"/>
        </c:dLbls>
        <c:gapWidth val="150"/>
        <c:overlap val="-25"/>
        <c:axId val="2061925768"/>
        <c:axId val="-2076950072"/>
      </c:barChart>
      <c:catAx>
        <c:axId val="2061925768"/>
        <c:scaling>
          <c:orientation val="minMax"/>
        </c:scaling>
        <c:delete val="0"/>
        <c:axPos val="l"/>
        <c:majorTickMark val="none"/>
        <c:minorTickMark val="none"/>
        <c:tickLblPos val="nextTo"/>
        <c:txPr>
          <a:bodyPr/>
          <a:lstStyle/>
          <a:p>
            <a:pPr>
              <a:defRPr lang="ja-JP"/>
            </a:pPr>
            <a:endParaRPr lang="ja-JP"/>
          </a:p>
        </c:txPr>
        <c:crossAx val="-2076950072"/>
        <c:crosses val="autoZero"/>
        <c:auto val="1"/>
        <c:lblAlgn val="ctr"/>
        <c:lblOffset val="100"/>
        <c:noMultiLvlLbl val="0"/>
      </c:catAx>
      <c:valAx>
        <c:axId val="-2076950072"/>
        <c:scaling>
          <c:orientation val="minMax"/>
        </c:scaling>
        <c:delete val="1"/>
        <c:axPos val="b"/>
        <c:numFmt formatCode="0%" sourceLinked="1"/>
        <c:majorTickMark val="out"/>
        <c:minorTickMark val="none"/>
        <c:tickLblPos val="nextTo"/>
        <c:crossAx val="2061925768"/>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ja-JP"/>
            </a:pPr>
            <a:r>
              <a:rPr lang="ja-JP" altLang="en-US" dirty="0" smtClean="0"/>
              <a:t>子供の時</a:t>
            </a:r>
            <a:endParaRPr lang="en-US" dirty="0"/>
          </a:p>
        </c:rich>
      </c:tx>
      <c:layout/>
      <c:overlay val="0"/>
    </c:title>
    <c:autoTitleDeleted val="0"/>
    <c:plotArea>
      <c:layout/>
      <c:barChart>
        <c:barDir val="col"/>
        <c:grouping val="clustered"/>
        <c:varyColors val="0"/>
        <c:ser>
          <c:idx val="0"/>
          <c:order val="0"/>
          <c:tx>
            <c:strRef>
              <c:f>Sheet1!$E$2</c:f>
              <c:strCache>
                <c:ptCount val="1"/>
                <c:pt idx="0">
                  <c:v>US</c:v>
                </c:pt>
              </c:strCache>
            </c:strRef>
          </c:tx>
          <c:invertIfNegative val="0"/>
          <c:cat>
            <c:strRef>
              <c:f>Sheet1!$F$1:$I$1</c:f>
              <c:strCache>
                <c:ptCount val="4"/>
                <c:pt idx="0">
                  <c:v>Frequently</c:v>
                </c:pt>
                <c:pt idx="1">
                  <c:v>Occasionally</c:v>
                </c:pt>
                <c:pt idx="2">
                  <c:v>Rarely</c:v>
                </c:pt>
                <c:pt idx="3">
                  <c:v>Never</c:v>
                </c:pt>
              </c:strCache>
            </c:strRef>
          </c:cat>
          <c:val>
            <c:numRef>
              <c:f>Sheet1!$F$2:$I$2</c:f>
              <c:numCache>
                <c:formatCode>0.00%</c:formatCode>
                <c:ptCount val="4"/>
                <c:pt idx="0">
                  <c:v>0.67</c:v>
                </c:pt>
                <c:pt idx="1">
                  <c:v>0.23</c:v>
                </c:pt>
                <c:pt idx="2">
                  <c:v>0.1</c:v>
                </c:pt>
              </c:numCache>
            </c:numRef>
          </c:val>
        </c:ser>
        <c:ser>
          <c:idx val="1"/>
          <c:order val="1"/>
          <c:tx>
            <c:strRef>
              <c:f>Sheet1!$E$3</c:f>
              <c:strCache>
                <c:ptCount val="1"/>
                <c:pt idx="0">
                  <c:v>Japan</c:v>
                </c:pt>
              </c:strCache>
            </c:strRef>
          </c:tx>
          <c:invertIfNegative val="0"/>
          <c:cat>
            <c:strRef>
              <c:f>Sheet1!$F$1:$I$1</c:f>
              <c:strCache>
                <c:ptCount val="4"/>
                <c:pt idx="0">
                  <c:v>Frequently</c:v>
                </c:pt>
                <c:pt idx="1">
                  <c:v>Occasionally</c:v>
                </c:pt>
                <c:pt idx="2">
                  <c:v>Rarely</c:v>
                </c:pt>
                <c:pt idx="3">
                  <c:v>Never</c:v>
                </c:pt>
              </c:strCache>
            </c:strRef>
          </c:cat>
          <c:val>
            <c:numRef>
              <c:f>Sheet1!$F$3:$I$3</c:f>
              <c:numCache>
                <c:formatCode>0.00%</c:formatCode>
                <c:ptCount val="4"/>
                <c:pt idx="0">
                  <c:v>0.73</c:v>
                </c:pt>
                <c:pt idx="1">
                  <c:v>0.09</c:v>
                </c:pt>
                <c:pt idx="2">
                  <c:v>0.0</c:v>
                </c:pt>
                <c:pt idx="3">
                  <c:v>0.18</c:v>
                </c:pt>
              </c:numCache>
            </c:numRef>
          </c:val>
        </c:ser>
        <c:dLbls>
          <c:showLegendKey val="0"/>
          <c:showVal val="1"/>
          <c:showCatName val="0"/>
          <c:showSerName val="0"/>
          <c:showPercent val="0"/>
          <c:showBubbleSize val="0"/>
        </c:dLbls>
        <c:gapWidth val="150"/>
        <c:overlap val="-25"/>
        <c:axId val="-2076968360"/>
        <c:axId val="-2052223048"/>
      </c:barChart>
      <c:catAx>
        <c:axId val="-2076968360"/>
        <c:scaling>
          <c:orientation val="minMax"/>
        </c:scaling>
        <c:delete val="0"/>
        <c:axPos val="b"/>
        <c:majorTickMark val="none"/>
        <c:minorTickMark val="none"/>
        <c:tickLblPos val="nextTo"/>
        <c:txPr>
          <a:bodyPr/>
          <a:lstStyle/>
          <a:p>
            <a:pPr>
              <a:defRPr lang="ja-JP"/>
            </a:pPr>
            <a:endParaRPr lang="ja-JP"/>
          </a:p>
        </c:txPr>
        <c:crossAx val="-2052223048"/>
        <c:crosses val="autoZero"/>
        <c:auto val="1"/>
        <c:lblAlgn val="ctr"/>
        <c:lblOffset val="100"/>
        <c:noMultiLvlLbl val="0"/>
      </c:catAx>
      <c:valAx>
        <c:axId val="-2052223048"/>
        <c:scaling>
          <c:orientation val="minMax"/>
        </c:scaling>
        <c:delete val="1"/>
        <c:axPos val="l"/>
        <c:numFmt formatCode="0.00%" sourceLinked="1"/>
        <c:majorTickMark val="out"/>
        <c:minorTickMark val="none"/>
        <c:tickLblPos val="nextTo"/>
        <c:crossAx val="-2076968360"/>
        <c:crosses val="autoZero"/>
        <c:crossBetween val="between"/>
      </c:valAx>
    </c:plotArea>
    <c:legend>
      <c:legendPos val="t"/>
      <c:layout/>
      <c:overlay val="0"/>
      <c:txPr>
        <a:bodyPr/>
        <a:lstStyle/>
        <a:p>
          <a:pPr>
            <a:defRPr lang="ja-JP"/>
          </a:pPr>
          <a:endParaRPr lang="ja-JP"/>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C3CEB53-D5D7-42B8-9B6A-133889486BAB}" type="datetimeFigureOut">
              <a:rPr lang="en-US" smtClean="0"/>
              <a:t>5/9/14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1B8B4A4-C80E-41F8-AA99-13421017D738}" type="slidenum">
              <a:rPr lang="en-US" smtClean="0"/>
              <a:t>‹#›</a:t>
            </a:fld>
            <a:endParaRPr lang="en-US"/>
          </a:p>
        </p:txBody>
      </p:sp>
    </p:spTree>
    <p:extLst>
      <p:ext uri="{BB962C8B-B14F-4D97-AF65-F5344CB8AC3E}">
        <p14:creationId xmlns:p14="http://schemas.microsoft.com/office/powerpoint/2010/main" val="1167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BE1AC8B-A44A-6F4A-B892-49B1A438A59A}" type="datetimeFigureOut">
              <a:rPr lang="en-US" smtClean="0"/>
              <a:t>5/9/14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22AC6C8-07A7-0242-A2D0-07B96CC6BE20}" type="slidenum">
              <a:rPr lang="en-US" smtClean="0"/>
              <a:t>‹#›</a:t>
            </a:fld>
            <a:endParaRPr lang="en-US"/>
          </a:p>
        </p:txBody>
      </p:sp>
    </p:spTree>
    <p:extLst>
      <p:ext uri="{BB962C8B-B14F-4D97-AF65-F5344CB8AC3E}">
        <p14:creationId xmlns:p14="http://schemas.microsoft.com/office/powerpoint/2010/main" val="13779324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ja-JP" altLang="en-US" sz="1200" kern="1200" dirty="0" smtClean="0">
                <a:solidFill>
                  <a:schemeClr val="tx1"/>
                </a:solidFill>
                <a:effectLst/>
                <a:latin typeface="+mn-lt"/>
                <a:ea typeface="+mn-ea"/>
                <a:cs typeface="+mn-cs"/>
              </a:rPr>
              <a:t>こんにちは皆さん、私はショーン</a:t>
            </a:r>
            <a:r>
              <a:rPr lang="en-US" altLang="ja-JP" sz="1200" kern="1200" dirty="0" smtClean="0">
                <a:solidFill>
                  <a:schemeClr val="tx1"/>
                </a:solidFill>
                <a:effectLst/>
                <a:latin typeface="+mn-lt"/>
                <a:ea typeface="+mn-ea"/>
                <a:cs typeface="+mn-cs"/>
              </a:rPr>
              <a:t>•</a:t>
            </a:r>
            <a:r>
              <a:rPr lang="ja-JP" altLang="en-US" sz="1200" kern="1200" dirty="0" smtClean="0">
                <a:solidFill>
                  <a:schemeClr val="tx1"/>
                </a:solidFill>
                <a:effectLst/>
                <a:latin typeface="+mn-lt"/>
                <a:ea typeface="+mn-ea"/>
                <a:cs typeface="+mn-cs"/>
              </a:rPr>
              <a:t>クラークと申します。私のキャプストーンのテーマは「アメリカと日本のゲームセンターに関する比較研究」です。</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1</a:t>
            </a:fld>
            <a:endParaRPr lang="en-US"/>
          </a:p>
        </p:txBody>
      </p:sp>
    </p:spTree>
    <p:extLst>
      <p:ext uri="{BB962C8B-B14F-4D97-AF65-F5344CB8AC3E}">
        <p14:creationId xmlns:p14="http://schemas.microsoft.com/office/powerpoint/2010/main" val="2178192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日本のゲーム機の歴史は１９８０年ナムコ製(</a:t>
            </a:r>
            <a:r>
              <a:rPr lang="ja-JP" altLang="en-US" sz="1200" kern="1200" dirty="0" smtClean="0">
                <a:solidFill>
                  <a:schemeClr val="tx1"/>
                </a:solidFill>
                <a:effectLst/>
                <a:latin typeface="+mn-lt"/>
                <a:ea typeface="+mn-ea"/>
                <a:cs typeface="+mn-cs"/>
              </a:rPr>
              <a:t>せい</a:t>
            </a:r>
            <a:r>
              <a:rPr lang="en-US" altLang="ja-JP" sz="1200" kern="1200" dirty="0" smtClean="0">
                <a:solidFill>
                  <a:schemeClr val="tx1"/>
                </a:solidFill>
                <a:effectLst/>
                <a:latin typeface="+mn-lt"/>
                <a:ea typeface="+mn-ea"/>
                <a:cs typeface="+mn-cs"/>
              </a:rPr>
              <a:t>)「パック・マン」、１９８１年ニンテンドー製(</a:t>
            </a:r>
            <a:r>
              <a:rPr lang="ja-JP" altLang="en-US" sz="1200" kern="1200" dirty="0" smtClean="0">
                <a:solidFill>
                  <a:schemeClr val="tx1"/>
                </a:solidFill>
                <a:effectLst/>
                <a:latin typeface="+mn-lt"/>
                <a:ea typeface="+mn-ea"/>
                <a:cs typeface="+mn-cs"/>
              </a:rPr>
              <a:t>せい</a:t>
            </a:r>
            <a:r>
              <a:rPr lang="en-US" altLang="ja-JP" sz="1200" kern="1200" dirty="0" smtClean="0">
                <a:solidFill>
                  <a:schemeClr val="tx1"/>
                </a:solidFill>
                <a:effectLst/>
                <a:latin typeface="+mn-lt"/>
                <a:ea typeface="+mn-ea"/>
                <a:cs typeface="+mn-cs"/>
              </a:rPr>
              <a:t>)「ドンキーコング」と続き、日本製(</a:t>
            </a:r>
            <a:r>
              <a:rPr lang="ja-JP" altLang="en-US" sz="1200" kern="1200" dirty="0" smtClean="0">
                <a:solidFill>
                  <a:schemeClr val="tx1"/>
                </a:solidFill>
                <a:effectLst/>
                <a:latin typeface="+mn-lt"/>
                <a:ea typeface="+mn-ea"/>
                <a:cs typeface="+mn-cs"/>
              </a:rPr>
              <a:t>せい</a:t>
            </a:r>
            <a:r>
              <a:rPr lang="en-US" altLang="ja-JP" sz="1200" kern="1200" dirty="0" smtClean="0">
                <a:solidFill>
                  <a:schemeClr val="tx1"/>
                </a:solidFill>
                <a:effectLst/>
                <a:latin typeface="+mn-lt"/>
                <a:ea typeface="+mn-ea"/>
                <a:cs typeface="+mn-cs"/>
              </a:rPr>
              <a:t>)ゲーム機の幕開(</a:t>
            </a:r>
            <a:r>
              <a:rPr lang="ja-JP" altLang="en-US" sz="1200" kern="1200" dirty="0" smtClean="0">
                <a:solidFill>
                  <a:schemeClr val="tx1"/>
                </a:solidFill>
                <a:effectLst/>
                <a:latin typeface="+mn-lt"/>
                <a:ea typeface="+mn-ea"/>
                <a:cs typeface="+mn-cs"/>
              </a:rPr>
              <a:t>もくあ</a:t>
            </a:r>
            <a:r>
              <a:rPr lang="en-US" altLang="ja-JP" sz="1200" kern="1200" dirty="0" smtClean="0">
                <a:solidFill>
                  <a:schemeClr val="tx1"/>
                </a:solidFill>
                <a:effectLst/>
                <a:latin typeface="+mn-lt"/>
                <a:ea typeface="+mn-ea"/>
                <a:cs typeface="+mn-cs"/>
              </a:rPr>
              <a:t>)けとなりました。</a:t>
            </a:r>
            <a:endParaRPr lang="en-US" altLang="ja-JP"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2AC6C8-07A7-0242-A2D0-07B96CC6BE20}" type="slidenum">
              <a:rPr lang="en-US" smtClean="0"/>
              <a:t>10</a:t>
            </a:fld>
            <a:endParaRPr lang="en-US"/>
          </a:p>
        </p:txBody>
      </p:sp>
    </p:spTree>
    <p:extLst>
      <p:ext uri="{BB962C8B-B14F-4D97-AF65-F5344CB8AC3E}">
        <p14:creationId xmlns:p14="http://schemas.microsoft.com/office/powerpoint/2010/main" val="836003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家庭用ゲーム機がゲームセンターに与えた衝撃(</a:t>
            </a:r>
            <a:r>
              <a:rPr lang="ja-JP" altLang="en-US" sz="1200" kern="1200" dirty="0" smtClean="0">
                <a:solidFill>
                  <a:schemeClr val="tx1"/>
                </a:solidFill>
                <a:effectLst/>
                <a:latin typeface="+mn-lt"/>
                <a:ea typeface="+mn-ea"/>
                <a:cs typeface="+mn-cs"/>
              </a:rPr>
              <a:t>しょうげき</a:t>
            </a:r>
            <a:r>
              <a:rPr lang="en-US" altLang="ja-JP" sz="1200" kern="1200" dirty="0" smtClean="0">
                <a:solidFill>
                  <a:schemeClr val="tx1"/>
                </a:solidFill>
                <a:effectLst/>
                <a:latin typeface="+mn-lt"/>
                <a:ea typeface="+mn-ea"/>
                <a:cs typeface="+mn-cs"/>
              </a:rPr>
              <a:t>)は１９７２年に始まりました。１９８１年になると家庭用ゲーム機が一般的になり、ゲームセンターに足を運(</a:t>
            </a:r>
            <a:r>
              <a:rPr lang="ja-JP" altLang="en-US" sz="1200" kern="1200" dirty="0" smtClean="0">
                <a:solidFill>
                  <a:schemeClr val="tx1"/>
                </a:solidFill>
                <a:effectLst/>
                <a:latin typeface="+mn-lt"/>
                <a:ea typeface="+mn-ea"/>
                <a:cs typeface="+mn-cs"/>
              </a:rPr>
              <a:t>はこ</a:t>
            </a:r>
            <a:r>
              <a:rPr lang="en-US" altLang="ja-JP" sz="1200" kern="1200" dirty="0" smtClean="0">
                <a:solidFill>
                  <a:schemeClr val="tx1"/>
                </a:solidFill>
                <a:effectLst/>
                <a:latin typeface="+mn-lt"/>
                <a:ea typeface="+mn-ea"/>
                <a:cs typeface="+mn-cs"/>
              </a:rPr>
              <a:t>)ぶ人の数が減って来ました。</a:t>
            </a:r>
          </a:p>
          <a:p>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11</a:t>
            </a:fld>
            <a:endParaRPr lang="en-US"/>
          </a:p>
        </p:txBody>
      </p:sp>
    </p:spTree>
    <p:extLst>
      <p:ext uri="{BB962C8B-B14F-4D97-AF65-F5344CB8AC3E}">
        <p14:creationId xmlns:p14="http://schemas.microsoft.com/office/powerpoint/2010/main" val="3596391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アメリカ人は家が広く家庭用ゲーム機で遊ぶ場所があるので友達と家の中でゲームを楽しむことができるので家庭でゲームをします。反対に日本は家が狭いので友達と遊ぶのに十分なスペースがありません。そのため、ゲームセンターに行くことになります。これが家庭用ゲーム機を選ぶかゲームセンターを選ぶかの大きな理由の一つです。</a:t>
            </a:r>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12</a:t>
            </a:fld>
            <a:endParaRPr lang="en-US"/>
          </a:p>
        </p:txBody>
      </p:sp>
    </p:spTree>
    <p:extLst>
      <p:ext uri="{BB962C8B-B14F-4D97-AF65-F5344CB8AC3E}">
        <p14:creationId xmlns:p14="http://schemas.microsoft.com/office/powerpoint/2010/main" val="3989556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これが研究質問です。1） 日本ではゲームセンターが非常に流行っているが、アメリカでは衰退(</a:t>
            </a:r>
            <a:r>
              <a:rPr lang="ja-JP" altLang="en-US" sz="1200" kern="1200" dirty="0" smtClean="0">
                <a:solidFill>
                  <a:schemeClr val="tx1"/>
                </a:solidFill>
                <a:effectLst/>
                <a:latin typeface="+mn-lt"/>
                <a:ea typeface="+mn-ea"/>
                <a:cs typeface="+mn-cs"/>
              </a:rPr>
              <a:t>すいたい</a:t>
            </a:r>
            <a:r>
              <a:rPr lang="en-US" altLang="ja-JP" sz="1200" kern="1200" dirty="0" smtClean="0">
                <a:solidFill>
                  <a:schemeClr val="tx1"/>
                </a:solidFill>
                <a:effectLst/>
                <a:latin typeface="+mn-lt"/>
                <a:ea typeface="+mn-ea"/>
                <a:cs typeface="+mn-cs"/>
              </a:rPr>
              <a:t>)しているのはなぜか。また、自宅でテレビゲームをする事よりも、ゲームセンターで遊ぶ事の魅力(</a:t>
            </a:r>
            <a:r>
              <a:rPr lang="ja-JP" altLang="en-US" sz="1200" kern="1200" dirty="0" smtClean="0">
                <a:solidFill>
                  <a:schemeClr val="tx1"/>
                </a:solidFill>
                <a:effectLst/>
                <a:latin typeface="+mn-lt"/>
                <a:ea typeface="+mn-ea"/>
                <a:cs typeface="+mn-cs"/>
              </a:rPr>
              <a:t>みりょく</a:t>
            </a:r>
            <a:r>
              <a:rPr lang="en-US" altLang="ja-JP" sz="1200" kern="1200" dirty="0" smtClean="0">
                <a:solidFill>
                  <a:schemeClr val="tx1"/>
                </a:solidFill>
                <a:effectLst/>
                <a:latin typeface="+mn-lt"/>
                <a:ea typeface="+mn-ea"/>
                <a:cs typeface="+mn-cs"/>
              </a:rPr>
              <a:t>)は何なのか。2） アメリカと日本のそれぞれのゲームセンターの中で、もっとも人気のあるゲームは何か。そして、その理由は何なのか。</a:t>
            </a:r>
          </a:p>
          <a:p>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13</a:t>
            </a:fld>
            <a:endParaRPr lang="en-US"/>
          </a:p>
        </p:txBody>
      </p:sp>
    </p:spTree>
    <p:extLst>
      <p:ext uri="{BB962C8B-B14F-4D97-AF65-F5344CB8AC3E}">
        <p14:creationId xmlns:p14="http://schemas.microsoft.com/office/powerpoint/2010/main" val="2392612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これが研究方法です。参加者(</a:t>
            </a:r>
            <a:r>
              <a:rPr lang="ja-JP" altLang="en-US" sz="600" kern="1200" dirty="0" smtClean="0">
                <a:solidFill>
                  <a:schemeClr val="tx1"/>
                </a:solidFill>
                <a:effectLst/>
                <a:latin typeface="+mn-lt"/>
                <a:ea typeface="+mn-ea"/>
                <a:cs typeface="+mn-cs"/>
              </a:rPr>
              <a:t>さんかしゃ</a:t>
            </a:r>
            <a:r>
              <a:rPr lang="en-US" altLang="ja-JP" sz="1200" kern="1200" dirty="0" smtClean="0">
                <a:solidFill>
                  <a:schemeClr val="tx1"/>
                </a:solidFill>
                <a:effectLst/>
                <a:latin typeface="+mn-lt"/>
                <a:ea typeface="+mn-ea"/>
                <a:cs typeface="+mn-cs"/>
              </a:rPr>
              <a:t>)はアメリカ人３０名、うち男性１７名、女性１３名、日本人２２名、うち男性８名、女性１４名です。調査方法(</a:t>
            </a:r>
            <a:r>
              <a:rPr lang="ja-JP" altLang="en-US" sz="600" kern="1200" dirty="0" smtClean="0">
                <a:solidFill>
                  <a:schemeClr val="tx1"/>
                </a:solidFill>
                <a:effectLst/>
                <a:latin typeface="+mn-lt"/>
                <a:ea typeface="+mn-ea"/>
                <a:cs typeface="+mn-cs"/>
              </a:rPr>
              <a:t>ちょうさほうほう</a:t>
            </a:r>
            <a:r>
              <a:rPr lang="en-US" altLang="ja-JP" sz="1200" kern="1200" dirty="0" smtClean="0">
                <a:solidFill>
                  <a:schemeClr val="tx1"/>
                </a:solidFill>
                <a:effectLst/>
                <a:latin typeface="+mn-lt"/>
                <a:ea typeface="+mn-ea"/>
                <a:cs typeface="+mn-cs"/>
              </a:rPr>
              <a:t>)はオンラインによる英語と日本語のアンケットで実施(</a:t>
            </a:r>
            <a:r>
              <a:rPr lang="ja-JP" altLang="en-US" sz="600" kern="1200" dirty="0" smtClean="0">
                <a:solidFill>
                  <a:schemeClr val="tx1"/>
                </a:solidFill>
                <a:effectLst/>
                <a:latin typeface="+mn-lt"/>
                <a:ea typeface="+mn-ea"/>
                <a:cs typeface="+mn-cs"/>
              </a:rPr>
              <a:t>じっし</a:t>
            </a:r>
            <a:r>
              <a:rPr lang="en-US" altLang="ja-JP" sz="1200" kern="1200" dirty="0" smtClean="0">
                <a:solidFill>
                  <a:schemeClr val="tx1"/>
                </a:solidFill>
                <a:effectLst/>
                <a:latin typeface="+mn-lt"/>
                <a:ea typeface="+mn-ea"/>
                <a:cs typeface="+mn-cs"/>
              </a:rPr>
              <a:t>)しました。</a:t>
            </a:r>
            <a:endParaRPr lang="en-US" altLang="ja-JP"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2AC6C8-07A7-0242-A2D0-07B96CC6BE20}" type="slidenum">
              <a:rPr lang="en-US" smtClean="0"/>
              <a:t>14</a:t>
            </a:fld>
            <a:endParaRPr lang="en-US"/>
          </a:p>
        </p:txBody>
      </p:sp>
    </p:spTree>
    <p:extLst>
      <p:ext uri="{BB962C8B-B14F-4D97-AF65-F5344CB8AC3E}">
        <p14:creationId xmlns:p14="http://schemas.microsoft.com/office/powerpoint/2010/main" val="1802834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これが研究質問１です。日本ではゲームセンターが非常に流行っているが、アメリカでは衰退(</a:t>
            </a:r>
            <a:r>
              <a:rPr lang="ja-JP" altLang="en-US" sz="1200" kern="1200" dirty="0" smtClean="0">
                <a:solidFill>
                  <a:schemeClr val="tx1"/>
                </a:solidFill>
                <a:effectLst/>
                <a:latin typeface="+mn-lt"/>
                <a:ea typeface="+mn-ea"/>
                <a:cs typeface="+mn-cs"/>
              </a:rPr>
              <a:t>すいたい</a:t>
            </a:r>
            <a:r>
              <a:rPr lang="en-US" altLang="ja-JP" sz="1200" kern="1200" dirty="0" smtClean="0">
                <a:solidFill>
                  <a:schemeClr val="tx1"/>
                </a:solidFill>
                <a:effectLst/>
                <a:latin typeface="+mn-lt"/>
                <a:ea typeface="+mn-ea"/>
                <a:cs typeface="+mn-cs"/>
              </a:rPr>
              <a:t>)しているのはなぜかを探りました。</a:t>
            </a:r>
          </a:p>
          <a:p>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15</a:t>
            </a:fld>
            <a:endParaRPr lang="en-US"/>
          </a:p>
        </p:txBody>
      </p:sp>
    </p:spTree>
    <p:extLst>
      <p:ext uri="{BB962C8B-B14F-4D97-AF65-F5344CB8AC3E}">
        <p14:creationId xmlns:p14="http://schemas.microsoft.com/office/powerpoint/2010/main" val="3907524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ja-JP" altLang="en-US" sz="1200" dirty="0" smtClean="0">
                <a:solidFill>
                  <a:schemeClr val="accent1"/>
                </a:solidFill>
              </a:rPr>
              <a:t>「子供の時から現在にかけてゲームセンターに行く頻度」についての質問に対しては、</a:t>
            </a:r>
            <a:r>
              <a:rPr lang="ja-JP" altLang="en-US" dirty="0" smtClean="0"/>
              <a:t>子供の時はアメリカ人も日本人も大人より高い頻度でゲームセンターに行っていました。現在は日本人はアメリカ人より高い頻度でゲームセンターに行きますが、その頻度は一か月に一回か一年間に一回であるという答えでした。</a:t>
            </a:r>
            <a:endParaRPr lang="en-US" altLang="ja-JP" dirty="0" smtClean="0"/>
          </a:p>
        </p:txBody>
      </p:sp>
      <p:sp>
        <p:nvSpPr>
          <p:cNvPr id="4" name="Slide Number Placeholder 3"/>
          <p:cNvSpPr>
            <a:spLocks noGrp="1"/>
          </p:cNvSpPr>
          <p:nvPr>
            <p:ph type="sldNum" sz="quarter" idx="10"/>
          </p:nvPr>
        </p:nvSpPr>
        <p:spPr/>
        <p:txBody>
          <a:bodyPr/>
          <a:lstStyle/>
          <a:p>
            <a:fld id="{122AC6C8-07A7-0242-A2D0-07B96CC6BE20}" type="slidenum">
              <a:rPr lang="en-US" smtClean="0"/>
              <a:t>16</a:t>
            </a:fld>
            <a:endParaRPr lang="en-US"/>
          </a:p>
        </p:txBody>
      </p:sp>
    </p:spTree>
    <p:extLst>
      <p:ext uri="{BB962C8B-B14F-4D97-AF65-F5344CB8AC3E}">
        <p14:creationId xmlns:p14="http://schemas.microsoft.com/office/powerpoint/2010/main" val="1632346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「ゲームセンターにいる時間の比較」については、アメリカ人の学生は日本人の学生より長い時間ゲームセンターにいると答えました。この傾向(</a:t>
            </a:r>
            <a:r>
              <a:rPr lang="ja-JP" altLang="en-US" sz="1200" kern="1200" dirty="0" smtClean="0">
                <a:solidFill>
                  <a:schemeClr val="tx1"/>
                </a:solidFill>
                <a:effectLst/>
                <a:latin typeface="+mn-lt"/>
                <a:ea typeface="+mn-ea"/>
                <a:cs typeface="+mn-cs"/>
              </a:rPr>
              <a:t>けいこう</a:t>
            </a:r>
            <a:r>
              <a:rPr lang="en-US" altLang="ja-JP" sz="1200" kern="1200" dirty="0" smtClean="0">
                <a:solidFill>
                  <a:schemeClr val="tx1"/>
                </a:solidFill>
                <a:effectLst/>
                <a:latin typeface="+mn-lt"/>
                <a:ea typeface="+mn-ea"/>
                <a:cs typeface="+mn-cs"/>
              </a:rPr>
              <a:t>)は子供や大人の両方に当てはまります。</a:t>
            </a:r>
            <a:endParaRPr lang="en-US" altLang="ja-JP"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2AC6C8-07A7-0242-A2D0-07B96CC6BE20}" type="slidenum">
              <a:rPr lang="en-US" smtClean="0"/>
              <a:t>17</a:t>
            </a:fld>
            <a:endParaRPr lang="en-US"/>
          </a:p>
        </p:txBody>
      </p:sp>
    </p:spTree>
    <p:extLst>
      <p:ext uri="{BB962C8B-B14F-4D97-AF65-F5344CB8AC3E}">
        <p14:creationId xmlns:p14="http://schemas.microsoft.com/office/powerpoint/2010/main" val="895980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これが「ゲームセンターの数」です。この結果からアメリカのゲームセンターがこの十年間で減少(</a:t>
            </a:r>
            <a:r>
              <a:rPr lang="ja-JP" altLang="en-US" sz="1200" kern="1200" dirty="0" smtClean="0">
                <a:solidFill>
                  <a:schemeClr val="tx1"/>
                </a:solidFill>
                <a:effectLst/>
                <a:latin typeface="+mn-lt"/>
                <a:ea typeface="+mn-ea"/>
                <a:cs typeface="+mn-cs"/>
              </a:rPr>
              <a:t>げんしょう</a:t>
            </a:r>
            <a:r>
              <a:rPr lang="en-US" altLang="ja-JP" sz="1200" kern="1200" dirty="0" smtClean="0">
                <a:solidFill>
                  <a:schemeClr val="tx1"/>
                </a:solidFill>
                <a:effectLst/>
                <a:latin typeface="+mn-lt"/>
                <a:ea typeface="+mn-ea"/>
                <a:cs typeface="+mn-cs"/>
              </a:rPr>
              <a:t>)している事が分かりました。日本人は日本のゲームセンターの数が分からないと答えました。また、二つ目に多かった回答は「ゲームセンターが増えている」でした。この結果は日本のアミューズメント産業の人気の回復(</a:t>
            </a:r>
            <a:r>
              <a:rPr lang="ja-JP" altLang="en-US" sz="1200" kern="1200" dirty="0" smtClean="0">
                <a:solidFill>
                  <a:schemeClr val="tx1"/>
                </a:solidFill>
                <a:effectLst/>
                <a:latin typeface="+mn-lt"/>
                <a:ea typeface="+mn-ea"/>
                <a:cs typeface="+mn-cs"/>
              </a:rPr>
              <a:t>かいふく</a:t>
            </a:r>
            <a:r>
              <a:rPr lang="en-US" altLang="ja-JP" sz="1200" kern="1200" dirty="0" smtClean="0">
                <a:solidFill>
                  <a:schemeClr val="tx1"/>
                </a:solidFill>
                <a:effectLst/>
                <a:latin typeface="+mn-lt"/>
                <a:ea typeface="+mn-ea"/>
                <a:cs typeface="+mn-cs"/>
              </a:rPr>
              <a:t>)を示唆(</a:t>
            </a:r>
            <a:r>
              <a:rPr lang="ja-JP" altLang="en-US" sz="1200" kern="1200" dirty="0" smtClean="0">
                <a:solidFill>
                  <a:schemeClr val="tx1"/>
                </a:solidFill>
                <a:effectLst/>
                <a:latin typeface="+mn-lt"/>
                <a:ea typeface="+mn-ea"/>
                <a:cs typeface="+mn-cs"/>
              </a:rPr>
              <a:t>しさ</a:t>
            </a:r>
            <a:r>
              <a:rPr lang="en-US" altLang="ja-JP" sz="1200" kern="1200" dirty="0" smtClean="0">
                <a:solidFill>
                  <a:schemeClr val="tx1"/>
                </a:solidFill>
                <a:effectLst/>
                <a:latin typeface="+mn-lt"/>
                <a:ea typeface="+mn-ea"/>
                <a:cs typeface="+mn-cs"/>
              </a:rPr>
              <a:t>)しているのかもしれません。</a:t>
            </a:r>
            <a:endParaRPr lang="en-US" altLang="ja-JP"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2AC6C8-07A7-0242-A2D0-07B96CC6BE20}" type="slidenum">
              <a:rPr lang="en-US" smtClean="0"/>
              <a:t>18</a:t>
            </a:fld>
            <a:endParaRPr lang="en-US"/>
          </a:p>
        </p:txBody>
      </p:sp>
    </p:spTree>
    <p:extLst>
      <p:ext uri="{BB962C8B-B14F-4D97-AF65-F5344CB8AC3E}">
        <p14:creationId xmlns:p14="http://schemas.microsoft.com/office/powerpoint/2010/main" val="1600531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これは「</a:t>
            </a:r>
            <a:r>
              <a:rPr lang="ja-JP" altLang="en-US" sz="1200" dirty="0" smtClean="0">
                <a:solidFill>
                  <a:srgbClr val="2C7C9F"/>
                </a:solidFill>
              </a:rPr>
              <a:t>家庭用ゲーム機所有の比較」です。</a:t>
            </a:r>
            <a:r>
              <a:rPr lang="ja-JP" altLang="en-US" dirty="0" smtClean="0"/>
              <a:t>この結果によると、大学生の家庭用ゲーム機の所有も減っています。その理由は大学生になり、両親の家を離れ、家庭用ゲーム機を買うためのお金がないからかもしれません。</a:t>
            </a:r>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19</a:t>
            </a:fld>
            <a:endParaRPr lang="en-US"/>
          </a:p>
        </p:txBody>
      </p:sp>
    </p:spTree>
    <p:extLst>
      <p:ext uri="{BB962C8B-B14F-4D97-AF65-F5344CB8AC3E}">
        <p14:creationId xmlns:p14="http://schemas.microsoft.com/office/powerpoint/2010/main" val="209397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これは発表の概要(</a:t>
            </a:r>
            <a:r>
              <a:rPr lang="ja-JP" altLang="en-US" sz="1200" kern="1200" dirty="0" smtClean="0">
                <a:solidFill>
                  <a:schemeClr val="tx1"/>
                </a:solidFill>
                <a:effectLst/>
                <a:latin typeface="+mn-lt"/>
                <a:ea typeface="+mn-ea"/>
                <a:cs typeface="+mn-cs"/>
              </a:rPr>
              <a:t>がいよう</a:t>
            </a:r>
            <a:r>
              <a:rPr lang="en-US" altLang="ja-JP" sz="1200" kern="1200" dirty="0" smtClean="0">
                <a:solidFill>
                  <a:schemeClr val="tx1"/>
                </a:solidFill>
                <a:effectLst/>
                <a:latin typeface="+mn-lt"/>
                <a:ea typeface="+mn-ea"/>
                <a:cs typeface="+mn-cs"/>
              </a:rPr>
              <a:t>)です</a:t>
            </a:r>
            <a:r>
              <a:rPr lang="en-US" altLang="ja-JP" sz="1200" kern="1200" smtClean="0">
                <a:solidFill>
                  <a:schemeClr val="tx1"/>
                </a:solidFill>
                <a:effectLst/>
                <a:latin typeface="+mn-lt"/>
                <a:ea typeface="+mn-ea"/>
                <a:cs typeface="+mn-cs"/>
              </a:rPr>
              <a:t>.</a:t>
            </a:r>
            <a:endParaRPr lang="en-US" altLang="ja-JP"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2AC6C8-07A7-0242-A2D0-07B96CC6BE20}" type="slidenum">
              <a:rPr lang="en-US" smtClean="0"/>
              <a:t>2</a:t>
            </a:fld>
            <a:endParaRPr lang="en-US"/>
          </a:p>
        </p:txBody>
      </p:sp>
    </p:spTree>
    <p:extLst>
      <p:ext uri="{BB962C8B-B14F-4D97-AF65-F5344CB8AC3E}">
        <p14:creationId xmlns:p14="http://schemas.microsoft.com/office/powerpoint/2010/main" val="826946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このグラーフあるように、子供の時も現在においても、アメリカ人は日本人より友達とゲーム機で遊ぶ頻度が高いようです。</a:t>
            </a:r>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20</a:t>
            </a:fld>
            <a:endParaRPr lang="en-US"/>
          </a:p>
        </p:txBody>
      </p:sp>
    </p:spTree>
    <p:extLst>
      <p:ext uri="{BB962C8B-B14F-4D97-AF65-F5344CB8AC3E}">
        <p14:creationId xmlns:p14="http://schemas.microsoft.com/office/powerpoint/2010/main" val="2673556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sz="1200" dirty="0" smtClean="0"/>
              <a:t>アメリカ人と日本人とでは友達とゲーム機での遊び方は違うようです。アメリカ人に人気のある遊び方は「ネットで一緒に遊ぶ」と「</a:t>
            </a:r>
            <a:r>
              <a:rPr lang="en-US" altLang="ja-JP" sz="1200" dirty="0" smtClean="0"/>
              <a:t>WIFI</a:t>
            </a:r>
            <a:r>
              <a:rPr lang="ja-JP" altLang="en-US" sz="1200" dirty="0" smtClean="0"/>
              <a:t>コネクションを使う」でした。　日本人に人気のある遊び方は「一つの家庭用ゲーム機で遊ぶ」と「友達と会って、家庭用ゲーム機をコネクトして遊ぶ」という事がこの表で分かりました。</a:t>
            </a:r>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21</a:t>
            </a:fld>
            <a:endParaRPr lang="en-US"/>
          </a:p>
        </p:txBody>
      </p:sp>
    </p:spTree>
    <p:extLst>
      <p:ext uri="{BB962C8B-B14F-4D97-AF65-F5344CB8AC3E}">
        <p14:creationId xmlns:p14="http://schemas.microsoft.com/office/powerpoint/2010/main" val="40730805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これが研究質問１の結果です。１．アメリカ人学生のゲームセンターに行く頻度は低いが、ゲームセンターでより長い時間を過ごします。２．日本人学生はアメリカ人より、ゲムーセンターにいる時間は短いが、行く頻度は高いです。３．アメリカ人は日本人よりも家庭用ゲーム機を持っているのがずっと一般的であるが、家庭用ゲーム機を持っていることとゲームセンターに行くことは排他的であるようには思われません。４．驚くことに、アメリカ人は日本人よりも友達と家庭用ゲーム機で遊ぶ頻度が高いが、遊ぶ方法は違います。アメリカ人はインターネットや</a:t>
            </a:r>
            <a:r>
              <a:rPr lang="en-US" altLang="ja-JP" dirty="0" smtClean="0"/>
              <a:t>WIFI</a:t>
            </a:r>
            <a:r>
              <a:rPr lang="ja-JP" altLang="en-US" dirty="0" smtClean="0"/>
              <a:t>を使って遊ぶが、日本人は友達と、同じゲーム機で一緒に遊ぶのが好きです。</a:t>
            </a:r>
            <a:endParaRPr lang="en-US" dirty="0" smtClean="0"/>
          </a:p>
          <a:p>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22</a:t>
            </a:fld>
            <a:endParaRPr lang="en-US"/>
          </a:p>
        </p:txBody>
      </p:sp>
    </p:spTree>
    <p:extLst>
      <p:ext uri="{BB962C8B-B14F-4D97-AF65-F5344CB8AC3E}">
        <p14:creationId xmlns:p14="http://schemas.microsoft.com/office/powerpoint/2010/main" val="41754858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ja-JP" altLang="en-US" dirty="0" smtClean="0"/>
              <a:t>「</a:t>
            </a:r>
            <a:r>
              <a:rPr lang="ja-JP" altLang="en-US" sz="1200" dirty="0" smtClean="0">
                <a:solidFill>
                  <a:schemeClr val="accent1"/>
                </a:solidFill>
              </a:rPr>
              <a:t>ゲームセンターの</a:t>
            </a:r>
            <a:r>
              <a:rPr lang="ja-JP" altLang="en-US" sz="1200" dirty="0" smtClean="0">
                <a:solidFill>
                  <a:schemeClr val="accent1"/>
                </a:solidFill>
                <a:effectLst/>
              </a:rPr>
              <a:t>雰囲気」についての質問は</a:t>
            </a:r>
            <a:r>
              <a:rPr lang="ja-JP" altLang="en-US" dirty="0" smtClean="0"/>
              <a:t>、アメリカ人は「ゲームを楽しんでいる人に囲まれているのが好き」と「ゲームをしているのを見るのが好き」と回答しました。日本人はアメリカ人より、「ゲームマシーンのカラフルな色」や「ゲームマシーンのにぎやかな音」を好まないようです。</a:t>
            </a:r>
            <a:endParaRPr lang="en-US" dirty="0" smtClean="0"/>
          </a:p>
          <a:p>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23</a:t>
            </a:fld>
            <a:endParaRPr lang="en-US"/>
          </a:p>
        </p:txBody>
      </p:sp>
    </p:spTree>
    <p:extLst>
      <p:ext uri="{BB962C8B-B14F-4D97-AF65-F5344CB8AC3E}">
        <p14:creationId xmlns:p14="http://schemas.microsoft.com/office/powerpoint/2010/main" val="24563831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ja-JP" altLang="en-US" dirty="0" smtClean="0"/>
              <a:t>ゲームセンターでのよくない経験についての質問には、アメリカ人は</a:t>
            </a:r>
            <a:r>
              <a:rPr lang="ja-JP" altLang="en-US" sz="1200" dirty="0" smtClean="0"/>
              <a:t>ダンスゲームで遊んでいる時、私の体をじろじろ見る痴漢と生意気な子供がいた。すごい汚い。血のついたゲームテーブルがあるゲームセンターに行った。誰かが友達と喧嘩した。不良がいて、発砲事件があった。一方、日本</a:t>
            </a:r>
            <a:r>
              <a:rPr lang="ja-JP" altLang="en-US" dirty="0" smtClean="0"/>
              <a:t>人は</a:t>
            </a:r>
            <a:r>
              <a:rPr lang="ja-JP" altLang="en-US" sz="1200" dirty="0" smtClean="0"/>
              <a:t>うるさすぎるのとタバコの臭いが異常。夜、ゲームセンターに行くと悪い人（不良や暴走族）がいて、話しかけられそうになるなどの回答がありました。</a:t>
            </a:r>
            <a:endParaRPr lang="en-US" altLang="ja-JP" sz="120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24</a:t>
            </a:fld>
            <a:endParaRPr lang="en-US"/>
          </a:p>
        </p:txBody>
      </p:sp>
    </p:spTree>
    <p:extLst>
      <p:ext uri="{BB962C8B-B14F-4D97-AF65-F5344CB8AC3E}">
        <p14:creationId xmlns:p14="http://schemas.microsoft.com/office/powerpoint/2010/main" val="34641901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次に研究質問１－</a:t>
            </a:r>
            <a:r>
              <a:rPr lang="en-US" altLang="ja-JP" dirty="0" smtClean="0"/>
              <a:t>A</a:t>
            </a:r>
            <a:r>
              <a:rPr lang="ja-JP" altLang="en-US" dirty="0" smtClean="0"/>
              <a:t>についてです。１．アメリカ人は「ゲームマシーンのカラフルな明かり」がよくない事と思はず、日本人の回答者の３７％はよくないと思います。２．ゲームセンターの音に対しては、５４％の日本人、２０％のアメリカ人が好きでないと答えました。３．アメリカ人の７４％、日本人の３２％は「ゲームを楽しんでいる人に囲まれている」事はいいと思っていました。４．７０％のアメリカ人や５９％の日本人は「ゲームをしているのを見るのが好き」と答えました。</a:t>
            </a:r>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25</a:t>
            </a:fld>
            <a:endParaRPr lang="en-US"/>
          </a:p>
        </p:txBody>
      </p:sp>
    </p:spTree>
    <p:extLst>
      <p:ext uri="{BB962C8B-B14F-4D97-AF65-F5344CB8AC3E}">
        <p14:creationId xmlns:p14="http://schemas.microsoft.com/office/powerpoint/2010/main" val="24834559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ja-JP" altLang="en-US" dirty="0" smtClean="0"/>
              <a:t>これが研究質問２です。</a:t>
            </a:r>
            <a:r>
              <a:rPr lang="ja-JP" altLang="en-US" dirty="0" smtClean="0">
                <a:ea typeface="ＭＳ Ｐゴシック" pitchFamily="34" charset="-128"/>
              </a:rPr>
              <a:t>アメリカと日本のそれぞれのゲームセンターの中で、もっとも人気のあるゲームは何か。そして、その理由は何なのかについてです。</a:t>
            </a:r>
            <a:endParaRPr lang="en-US" altLang="ja-JP" dirty="0" smtClean="0"/>
          </a:p>
          <a:p>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26</a:t>
            </a:fld>
            <a:endParaRPr lang="en-US"/>
          </a:p>
        </p:txBody>
      </p:sp>
    </p:spTree>
    <p:extLst>
      <p:ext uri="{BB962C8B-B14F-4D97-AF65-F5344CB8AC3E}">
        <p14:creationId xmlns:p14="http://schemas.microsoft.com/office/powerpoint/2010/main" val="14222244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ja-JP" altLang="en-US" dirty="0" smtClean="0"/>
              <a:t>これは男性が好むゲームです。</a:t>
            </a:r>
            <a:r>
              <a:rPr lang="ja-JP" altLang="en-US" sz="1200" dirty="0" smtClean="0"/>
              <a:t>日本人の男性に比べて、アメリカ人男性の遊ぶゲームの種類は多いです。日本人の男性の一番人気のあるゲームは、「クレーンゲーム」で、</a:t>
            </a:r>
            <a:r>
              <a:rPr lang="en-US" sz="1200" dirty="0" smtClean="0"/>
              <a:t> </a:t>
            </a:r>
            <a:r>
              <a:rPr lang="ja-JP" altLang="en-US" sz="1200" dirty="0" smtClean="0"/>
              <a:t>アメリカ人男性は「シューティングゲーム」、「ダンスゲーム」が人気があります。アメリカ人と日本人男性は「ダンスゲーム」を好みます。</a:t>
            </a:r>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27</a:t>
            </a:fld>
            <a:endParaRPr lang="en-US"/>
          </a:p>
        </p:txBody>
      </p:sp>
    </p:spTree>
    <p:extLst>
      <p:ext uri="{BB962C8B-B14F-4D97-AF65-F5344CB8AC3E}">
        <p14:creationId xmlns:p14="http://schemas.microsoft.com/office/powerpoint/2010/main" val="33737530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ja-JP" altLang="en-US" dirty="0" smtClean="0"/>
              <a:t>これは女性が好むゲームです。日本女性より、アメリカ女性の遊ぶゲームの種類が多く、一番人気があるのは日本女性は「プリクラ」で、アメリカ女性は「シューティングゲーム」です。アメリカ男性より、アメリカ女性は「クレーンゲーム」で遊ぶ頻度が高く、女性は２３％、男性は１２％です。</a:t>
            </a:r>
            <a:endParaRPr lang="en-US" dirty="0" smtClean="0"/>
          </a:p>
          <a:p>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28</a:t>
            </a:fld>
            <a:endParaRPr lang="en-US"/>
          </a:p>
        </p:txBody>
      </p:sp>
    </p:spTree>
    <p:extLst>
      <p:ext uri="{BB962C8B-B14F-4D97-AF65-F5344CB8AC3E}">
        <p14:creationId xmlns:p14="http://schemas.microsoft.com/office/powerpoint/2010/main" val="2261681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ja-JP" altLang="en-US" dirty="0" smtClean="0"/>
              <a:t>ゲームをする理由は、</a:t>
            </a:r>
            <a:r>
              <a:rPr lang="ja-JP" altLang="en-US" sz="1200" dirty="0" smtClean="0"/>
              <a:t>日本人は「友達と遊ぶのが楽しい」が一番多く、次は「ゲームは遊び易い」からでした。回答者の１３％は「ゲームをするのがおもしろそう」を選びました。アメリカ人は「ゲームをするのがおもしろそう」が一番多く、次は「ぞくぞく感が好き」で、回答者の４６％は「友達と遊ぶのが楽しい」を選びました。</a:t>
            </a:r>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29</a:t>
            </a:fld>
            <a:endParaRPr lang="en-US"/>
          </a:p>
        </p:txBody>
      </p:sp>
    </p:spTree>
    <p:extLst>
      <p:ext uri="{BB962C8B-B14F-4D97-AF65-F5344CB8AC3E}">
        <p14:creationId xmlns:p14="http://schemas.microsoft.com/office/powerpoint/2010/main" val="3611124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私がこの研究をした理由は日本に留学している時、老いも若きもゲームセンターで楽しんでいるのにアメリカでは人気がなくなったのはなぜなのかその原因を探りたい(</a:t>
            </a:r>
            <a:r>
              <a:rPr lang="ja-JP" altLang="en-US" sz="1200" kern="1200" dirty="0" smtClean="0">
                <a:solidFill>
                  <a:schemeClr val="tx1"/>
                </a:solidFill>
                <a:effectLst/>
                <a:latin typeface="+mn-lt"/>
                <a:ea typeface="+mn-ea"/>
                <a:cs typeface="+mn-cs"/>
              </a:rPr>
              <a:t>さぐりたい</a:t>
            </a:r>
            <a:r>
              <a:rPr lang="en-US" altLang="ja-JP" sz="1200" kern="1200" dirty="0" smtClean="0">
                <a:solidFill>
                  <a:schemeClr val="tx1"/>
                </a:solidFill>
                <a:effectLst/>
                <a:latin typeface="+mn-lt"/>
                <a:ea typeface="+mn-ea"/>
                <a:cs typeface="+mn-cs"/>
              </a:rPr>
              <a:t>)と思ったのがこの研究を始めた理由です</a:t>
            </a:r>
            <a:r>
              <a:rPr lang="en-US" altLang="ja-JP" dirty="0" smtClean="0">
                <a:effectLst/>
              </a:rPr>
              <a:t> </a:t>
            </a:r>
            <a:r>
              <a:rPr lang="en-US" altLang="ja-JP"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3</a:t>
            </a:fld>
            <a:endParaRPr lang="en-US"/>
          </a:p>
        </p:txBody>
      </p:sp>
    </p:spTree>
    <p:extLst>
      <p:ext uri="{BB962C8B-B14F-4D97-AF65-F5344CB8AC3E}">
        <p14:creationId xmlns:p14="http://schemas.microsoft.com/office/powerpoint/2010/main" val="31388940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これが研究質問２の結果です。１．日本男性の方がアメリカ男性より、「クレーンゲーム」に人気がありました。２．アメリカ人男女は日本人より遊ぶゲームの種類が多いです。３．アメリカ人は「ゲームをするのがおもしろそう」を大切にし、日本人は友達と一緒にゲームをすることを大切にします。</a:t>
            </a:r>
            <a:endParaRPr lang="en-US" altLang="ja-JP" dirty="0" smtClean="0"/>
          </a:p>
          <a:p>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30</a:t>
            </a:fld>
            <a:endParaRPr lang="en-US"/>
          </a:p>
        </p:txBody>
      </p:sp>
    </p:spTree>
    <p:extLst>
      <p:ext uri="{BB962C8B-B14F-4D97-AF65-F5344CB8AC3E}">
        <p14:creationId xmlns:p14="http://schemas.microsoft.com/office/powerpoint/2010/main" val="22059039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31</a:t>
            </a:fld>
            <a:endParaRPr lang="en-US"/>
          </a:p>
        </p:txBody>
      </p:sp>
    </p:spTree>
    <p:extLst>
      <p:ext uri="{BB962C8B-B14F-4D97-AF65-F5344CB8AC3E}">
        <p14:creationId xmlns:p14="http://schemas.microsoft.com/office/powerpoint/2010/main" val="9842245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今回の研究の限界点として、回答者の数が少なかった事、大学生に限られていた事、アンケートを取った地域(</a:t>
            </a:r>
            <a:r>
              <a:rPr lang="ja-JP" altLang="en-US" sz="1200" kern="1200" dirty="0" smtClean="0">
                <a:solidFill>
                  <a:schemeClr val="tx1"/>
                </a:solidFill>
                <a:effectLst/>
                <a:latin typeface="+mn-lt"/>
                <a:ea typeface="+mn-ea"/>
                <a:cs typeface="+mn-cs"/>
              </a:rPr>
              <a:t>ちいき</a:t>
            </a:r>
            <a:r>
              <a:rPr lang="en-US" altLang="ja-JP" sz="1200" kern="1200" dirty="0" smtClean="0">
                <a:solidFill>
                  <a:schemeClr val="tx1"/>
                </a:solidFill>
                <a:effectLst/>
                <a:latin typeface="+mn-lt"/>
                <a:ea typeface="+mn-ea"/>
                <a:cs typeface="+mn-cs"/>
              </a:rPr>
              <a:t>)が限られていた事、などが上げられます。</a:t>
            </a:r>
            <a:endParaRPr lang="en-US" altLang="ja-JP"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2AC6C8-07A7-0242-A2D0-07B96CC6BE20}" type="slidenum">
              <a:rPr lang="en-US" smtClean="0"/>
              <a:t>32</a:t>
            </a:fld>
            <a:endParaRPr lang="en-US"/>
          </a:p>
        </p:txBody>
      </p:sp>
    </p:spTree>
    <p:extLst>
      <p:ext uri="{BB962C8B-B14F-4D97-AF65-F5344CB8AC3E}">
        <p14:creationId xmlns:p14="http://schemas.microsoft.com/office/powerpoint/2010/main" val="18610313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今後の研究については回答者を選びたい。例えば、ゲームセンターと家庭用ゲーム機が好きな人だけを選びたい。日本でのゲームセンター文化やアニメ文化の関係を調べたい。アメリカでゲームセンターの復活(</a:t>
            </a:r>
            <a:r>
              <a:rPr lang="ja-JP" altLang="en-US" sz="1200" kern="1200" dirty="0" smtClean="0">
                <a:solidFill>
                  <a:schemeClr val="tx1"/>
                </a:solidFill>
                <a:effectLst/>
                <a:latin typeface="+mn-lt"/>
                <a:ea typeface="+mn-ea"/>
                <a:cs typeface="+mn-cs"/>
              </a:rPr>
              <a:t>ふっかつ</a:t>
            </a:r>
            <a:r>
              <a:rPr lang="en-US" altLang="ja-JP" sz="1200" kern="1200" dirty="0" smtClean="0">
                <a:solidFill>
                  <a:schemeClr val="tx1"/>
                </a:solidFill>
                <a:effectLst/>
                <a:latin typeface="+mn-lt"/>
                <a:ea typeface="+mn-ea"/>
                <a:cs typeface="+mn-cs"/>
              </a:rPr>
              <a:t>)があるかどうかなどについて研究をすすめたい。</a:t>
            </a:r>
            <a:endParaRPr lang="en-US" altLang="ja-JP"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2AC6C8-07A7-0242-A2D0-07B96CC6BE20}" type="slidenum">
              <a:rPr lang="en-US" smtClean="0"/>
              <a:t>33</a:t>
            </a:fld>
            <a:endParaRPr lang="en-US"/>
          </a:p>
        </p:txBody>
      </p:sp>
    </p:spTree>
    <p:extLst>
      <p:ext uri="{BB962C8B-B14F-4D97-AF65-F5344CB8AC3E}">
        <p14:creationId xmlns:p14="http://schemas.microsoft.com/office/powerpoint/2010/main" val="35624995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これが参考文献(</a:t>
            </a:r>
            <a:r>
              <a:rPr lang="ja-JP" altLang="en-US" sz="1200" kern="1200" dirty="0" smtClean="0">
                <a:solidFill>
                  <a:schemeClr val="tx1"/>
                </a:solidFill>
                <a:effectLst/>
                <a:latin typeface="+mn-lt"/>
                <a:ea typeface="+mn-ea"/>
                <a:cs typeface="+mn-cs"/>
              </a:rPr>
              <a:t>さんこうぶんけん</a:t>
            </a:r>
            <a:r>
              <a:rPr lang="en-US" altLang="ja-JP" sz="1200" kern="1200" dirty="0" smtClean="0">
                <a:solidFill>
                  <a:schemeClr val="tx1"/>
                </a:solidFill>
                <a:effectLst/>
                <a:latin typeface="+mn-lt"/>
                <a:ea typeface="+mn-ea"/>
                <a:cs typeface="+mn-cs"/>
              </a:rPr>
              <a:t>)です。</a:t>
            </a:r>
            <a:r>
              <a:rPr lang="en-US" altLang="ja-JP" dirty="0" smtClean="0">
                <a:effectLst/>
              </a:rPr>
              <a:t> </a:t>
            </a:r>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34</a:t>
            </a:fld>
            <a:endParaRPr lang="en-US"/>
          </a:p>
        </p:txBody>
      </p:sp>
    </p:spTree>
    <p:extLst>
      <p:ext uri="{BB962C8B-B14F-4D97-AF65-F5344CB8AC3E}">
        <p14:creationId xmlns:p14="http://schemas.microsoft.com/office/powerpoint/2010/main" val="41494545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ja-JP" sz="1200" kern="1200" dirty="0" smtClean="0">
                <a:solidFill>
                  <a:schemeClr val="tx1"/>
                </a:solidFill>
                <a:effectLst/>
                <a:latin typeface="+mn-lt"/>
                <a:ea typeface="+mn-ea"/>
                <a:cs typeface="+mn-cs"/>
              </a:rPr>
              <a:t>ご指導</a:t>
            </a:r>
            <a:r>
              <a:rPr lang="en-US" altLang="ja-JP" sz="1200" kern="1200" dirty="0" smtClean="0">
                <a:solidFill>
                  <a:schemeClr val="tx1"/>
                </a:solidFill>
                <a:effectLst/>
                <a:latin typeface="+mn-lt"/>
                <a:ea typeface="+mn-ea"/>
                <a:cs typeface="+mn-cs"/>
              </a:rPr>
              <a:t>(</a:t>
            </a:r>
            <a:r>
              <a:rPr lang="ja-JP" altLang="en-US" sz="1200" kern="1200" dirty="0" smtClean="0">
                <a:solidFill>
                  <a:schemeClr val="tx1"/>
                </a:solidFill>
                <a:effectLst/>
                <a:latin typeface="+mn-lt"/>
                <a:ea typeface="+mn-ea"/>
                <a:cs typeface="+mn-cs"/>
              </a:rPr>
              <a:t>ごしどう</a:t>
            </a:r>
            <a:r>
              <a:rPr lang="en-US" altLang="ja-JP" sz="1200" kern="1200" dirty="0" smtClean="0">
                <a:solidFill>
                  <a:schemeClr val="tx1"/>
                </a:solidFill>
                <a:effectLst/>
                <a:latin typeface="+mn-lt"/>
                <a:ea typeface="+mn-ea"/>
                <a:cs typeface="+mn-cs"/>
              </a:rPr>
              <a:t>)</a:t>
            </a:r>
            <a:r>
              <a:rPr lang="ja-JP" altLang="ja-JP" sz="1200" kern="1200" dirty="0" smtClean="0">
                <a:solidFill>
                  <a:schemeClr val="tx1"/>
                </a:solidFill>
                <a:effectLst/>
                <a:latin typeface="+mn-lt"/>
                <a:ea typeface="+mn-ea"/>
                <a:cs typeface="+mn-cs"/>
              </a:rPr>
              <a:t>いただいた先生方</a:t>
            </a:r>
            <a:r>
              <a:rPr lang="en-US" altLang="ja-JP" sz="1200" kern="1200" dirty="0" smtClean="0">
                <a:solidFill>
                  <a:schemeClr val="tx1"/>
                </a:solidFill>
                <a:effectLst/>
                <a:latin typeface="+mn-lt"/>
                <a:ea typeface="+mn-ea"/>
                <a:cs typeface="+mn-cs"/>
              </a:rPr>
              <a:t>(</a:t>
            </a:r>
            <a:r>
              <a:rPr lang="ja-JP" altLang="en-US" sz="1200" kern="1200" dirty="0" smtClean="0">
                <a:solidFill>
                  <a:schemeClr val="tx1"/>
                </a:solidFill>
                <a:effectLst/>
                <a:latin typeface="+mn-lt"/>
                <a:ea typeface="+mn-ea"/>
                <a:cs typeface="+mn-cs"/>
              </a:rPr>
              <a:t>がた</a:t>
            </a:r>
            <a:r>
              <a:rPr lang="en-US" altLang="ja-JP" sz="1200" kern="1200" dirty="0" smtClean="0">
                <a:solidFill>
                  <a:schemeClr val="tx1"/>
                </a:solidFill>
                <a:effectLst/>
                <a:latin typeface="+mn-lt"/>
                <a:ea typeface="+mn-ea"/>
                <a:cs typeface="+mn-cs"/>
              </a:rPr>
              <a:t>)</a:t>
            </a:r>
            <a:r>
              <a:rPr lang="ja-JP" altLang="ja-JP" sz="1200" kern="1200" dirty="0" smtClean="0">
                <a:solidFill>
                  <a:schemeClr val="tx1"/>
                </a:solidFill>
                <a:effectLst/>
                <a:latin typeface="+mn-lt"/>
                <a:ea typeface="+mn-ea"/>
                <a:cs typeface="+mn-cs"/>
              </a:rPr>
              <a:t>、アドバイスをいただいた友人、知人</a:t>
            </a:r>
            <a:r>
              <a:rPr lang="en-US" altLang="ja-JP" sz="1200" kern="1200" dirty="0" smtClean="0">
                <a:solidFill>
                  <a:schemeClr val="tx1"/>
                </a:solidFill>
                <a:effectLst/>
                <a:latin typeface="+mn-lt"/>
                <a:ea typeface="+mn-ea"/>
                <a:cs typeface="+mn-cs"/>
              </a:rPr>
              <a:t>(</a:t>
            </a:r>
            <a:r>
              <a:rPr lang="ja-JP" altLang="en-US" sz="1200" kern="1200" dirty="0" smtClean="0">
                <a:solidFill>
                  <a:schemeClr val="tx1"/>
                </a:solidFill>
                <a:effectLst/>
                <a:latin typeface="+mn-lt"/>
                <a:ea typeface="+mn-ea"/>
                <a:cs typeface="+mn-cs"/>
              </a:rPr>
              <a:t>ちじん</a:t>
            </a:r>
            <a:r>
              <a:rPr lang="en-US" altLang="ja-JP" sz="1200" kern="1200" dirty="0" smtClean="0">
                <a:solidFill>
                  <a:schemeClr val="tx1"/>
                </a:solidFill>
                <a:effectLst/>
                <a:latin typeface="+mn-lt"/>
                <a:ea typeface="+mn-ea"/>
                <a:cs typeface="+mn-cs"/>
              </a:rPr>
              <a:t>)</a:t>
            </a:r>
            <a:r>
              <a:rPr lang="ja-JP" altLang="ja-JP" sz="1200" kern="1200" dirty="0" smtClean="0">
                <a:solidFill>
                  <a:schemeClr val="tx1"/>
                </a:solidFill>
                <a:effectLst/>
                <a:latin typeface="+mn-lt"/>
                <a:ea typeface="+mn-ea"/>
                <a:cs typeface="+mn-cs"/>
              </a:rPr>
              <a:t>、最後に両親に感謝</a:t>
            </a:r>
            <a:r>
              <a:rPr lang="en-US" altLang="ja-JP" sz="1200" kern="1200" dirty="0" smtClean="0">
                <a:solidFill>
                  <a:schemeClr val="tx1"/>
                </a:solidFill>
                <a:effectLst/>
                <a:latin typeface="+mn-lt"/>
                <a:ea typeface="+mn-ea"/>
                <a:cs typeface="+mn-cs"/>
              </a:rPr>
              <a:t>(</a:t>
            </a:r>
            <a:r>
              <a:rPr lang="ja-JP" altLang="en-US" sz="1200" kern="1200" dirty="0" smtClean="0">
                <a:solidFill>
                  <a:schemeClr val="tx1"/>
                </a:solidFill>
                <a:effectLst/>
                <a:latin typeface="+mn-lt"/>
                <a:ea typeface="+mn-ea"/>
                <a:cs typeface="+mn-cs"/>
              </a:rPr>
              <a:t>かんしゃ</a:t>
            </a:r>
            <a:r>
              <a:rPr lang="en-US" altLang="ja-JP" sz="1200" kern="1200" dirty="0" smtClean="0">
                <a:solidFill>
                  <a:schemeClr val="tx1"/>
                </a:solidFill>
                <a:effectLst/>
                <a:latin typeface="+mn-lt"/>
                <a:ea typeface="+mn-ea"/>
                <a:cs typeface="+mn-cs"/>
              </a:rPr>
              <a:t>)</a:t>
            </a:r>
            <a:r>
              <a:rPr lang="ja-JP" altLang="ja-JP" sz="1200" kern="1200" dirty="0" smtClean="0">
                <a:solidFill>
                  <a:schemeClr val="tx1"/>
                </a:solidFill>
                <a:effectLst/>
                <a:latin typeface="+mn-lt"/>
                <a:ea typeface="+mn-ea"/>
                <a:cs typeface="+mn-cs"/>
              </a:rPr>
              <a:t>いたします。ありがとうございました</a:t>
            </a:r>
            <a:r>
              <a:rPr lang="en-US" altLang="ja-JP" dirty="0" smtClean="0">
                <a:effectLst/>
              </a:rPr>
              <a:t> </a:t>
            </a:r>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35</a:t>
            </a:fld>
            <a:endParaRPr lang="en-US"/>
          </a:p>
        </p:txBody>
      </p:sp>
    </p:spTree>
    <p:extLst>
      <p:ext uri="{BB962C8B-B14F-4D97-AF65-F5344CB8AC3E}">
        <p14:creationId xmlns:p14="http://schemas.microsoft.com/office/powerpoint/2010/main" val="2087551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こちらは研究質問です。１．日本ではゲームセンターが非常に流行っている(</a:t>
            </a:r>
            <a:r>
              <a:rPr lang="ja-JP" altLang="en-US" sz="1200" kern="1200" dirty="0" smtClean="0">
                <a:solidFill>
                  <a:schemeClr val="tx1"/>
                </a:solidFill>
                <a:effectLst/>
                <a:latin typeface="+mn-lt"/>
                <a:ea typeface="+mn-ea"/>
                <a:cs typeface="+mn-cs"/>
              </a:rPr>
              <a:t>はやっている</a:t>
            </a:r>
            <a:r>
              <a:rPr lang="en-US" altLang="ja-JP" sz="1200" kern="1200" dirty="0" smtClean="0">
                <a:solidFill>
                  <a:schemeClr val="tx1"/>
                </a:solidFill>
                <a:effectLst/>
                <a:latin typeface="+mn-lt"/>
                <a:ea typeface="+mn-ea"/>
                <a:cs typeface="+mn-cs"/>
              </a:rPr>
              <a:t>)一方でアメリカでは衰退(</a:t>
            </a:r>
            <a:r>
              <a:rPr lang="ja-JP" altLang="en-US" sz="1200" kern="1200" dirty="0" smtClean="0">
                <a:solidFill>
                  <a:schemeClr val="tx1"/>
                </a:solidFill>
                <a:effectLst/>
                <a:latin typeface="+mn-lt"/>
                <a:ea typeface="+mn-ea"/>
                <a:cs typeface="+mn-cs"/>
              </a:rPr>
              <a:t>すいたい</a:t>
            </a:r>
            <a:r>
              <a:rPr lang="en-US" altLang="ja-JP" sz="1200" kern="1200" dirty="0" smtClean="0">
                <a:solidFill>
                  <a:schemeClr val="tx1"/>
                </a:solidFill>
                <a:effectLst/>
                <a:latin typeface="+mn-lt"/>
                <a:ea typeface="+mn-ea"/>
                <a:cs typeface="+mn-cs"/>
              </a:rPr>
              <a:t>)しているのはなぜか。また、自宅でテレビゲームをする事よりも、ゲームセンターで遊ぶ事の魅力(</a:t>
            </a:r>
            <a:r>
              <a:rPr lang="ja-JP" altLang="en-US" sz="1200" kern="1200" dirty="0" smtClean="0">
                <a:solidFill>
                  <a:schemeClr val="tx1"/>
                </a:solidFill>
                <a:effectLst/>
                <a:latin typeface="+mn-lt"/>
                <a:ea typeface="+mn-ea"/>
                <a:cs typeface="+mn-cs"/>
              </a:rPr>
              <a:t>みりょく</a:t>
            </a:r>
            <a:r>
              <a:rPr lang="en-US" altLang="ja-JP" sz="1200" kern="1200" dirty="0" smtClean="0">
                <a:solidFill>
                  <a:schemeClr val="tx1"/>
                </a:solidFill>
                <a:effectLst/>
                <a:latin typeface="+mn-lt"/>
                <a:ea typeface="+mn-ea"/>
                <a:cs typeface="+mn-cs"/>
              </a:rPr>
              <a:t>)は何なのか。　２．アメリカと日本のそれぞれのゲームセンターの中で、もっとも人気のあるゲームは何か。そして、その理由は何なのかについての研究質問です。</a:t>
            </a:r>
          </a:p>
          <a:p>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4</a:t>
            </a:fld>
            <a:endParaRPr lang="en-US"/>
          </a:p>
        </p:txBody>
      </p:sp>
    </p:spTree>
    <p:extLst>
      <p:ext uri="{BB962C8B-B14F-4D97-AF65-F5344CB8AC3E}">
        <p14:creationId xmlns:p14="http://schemas.microsoft.com/office/powerpoint/2010/main" val="2873784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これが研究の背景(</a:t>
            </a:r>
            <a:r>
              <a:rPr lang="ja-JP" altLang="en-US" sz="1200" kern="1200" dirty="0" smtClean="0">
                <a:solidFill>
                  <a:schemeClr val="tx1"/>
                </a:solidFill>
                <a:effectLst/>
                <a:latin typeface="+mn-lt"/>
                <a:ea typeface="+mn-ea"/>
                <a:cs typeface="+mn-cs"/>
              </a:rPr>
              <a:t>はいけい</a:t>
            </a:r>
            <a:r>
              <a:rPr lang="en-US" altLang="ja-JP" sz="1200" kern="1200" dirty="0" smtClean="0">
                <a:solidFill>
                  <a:schemeClr val="tx1"/>
                </a:solidFill>
                <a:effectLst/>
                <a:latin typeface="+mn-lt"/>
                <a:ea typeface="+mn-ea"/>
                <a:cs typeface="+mn-cs"/>
              </a:rPr>
              <a:t>)です。１．アメリカのゲームセンターの歴史、２．日本のゲームセンターの歴史、３．どのように家庭用ゲーム機がゲームセンター産業に影響を与えているか、について説明いたします。</a:t>
            </a:r>
            <a:endParaRPr lang="en-US" altLang="ja-JP"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2AC6C8-07A7-0242-A2D0-07B96CC6BE20}" type="slidenum">
              <a:rPr lang="en-US" smtClean="0"/>
              <a:t>5</a:t>
            </a:fld>
            <a:endParaRPr lang="en-US"/>
          </a:p>
        </p:txBody>
      </p:sp>
    </p:spTree>
    <p:extLst>
      <p:ext uri="{BB962C8B-B14F-4D97-AF65-F5344CB8AC3E}">
        <p14:creationId xmlns:p14="http://schemas.microsoft.com/office/powerpoint/2010/main" val="4268655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それではアメリカのゲームセンターの歴史を説明いたします。アメリカの機械(</a:t>
            </a:r>
            <a:r>
              <a:rPr lang="ja-JP" altLang="en-US" sz="600" kern="1200" dirty="0" smtClean="0">
                <a:solidFill>
                  <a:schemeClr val="tx1"/>
                </a:solidFill>
                <a:effectLst/>
                <a:latin typeface="+mn-lt"/>
                <a:ea typeface="+mn-ea"/>
                <a:cs typeface="+mn-cs"/>
              </a:rPr>
              <a:t>きかい</a:t>
            </a:r>
            <a:r>
              <a:rPr lang="en-US" altLang="ja-JP" sz="1200" kern="1200" dirty="0" smtClean="0">
                <a:solidFill>
                  <a:schemeClr val="tx1"/>
                </a:solidFill>
                <a:effectLst/>
                <a:latin typeface="+mn-lt"/>
                <a:ea typeface="+mn-ea"/>
                <a:cs typeface="+mn-cs"/>
              </a:rPr>
              <a:t>)によるゲームは１９３１年にデイビッド•ゴトリーブが作った「バッフルボール」というコインゲームがはじまりです。その後、１９５２年アレクサンダー•ドグラッスが最初のコンピューターゲームを作り、１９７１年にノラン•ブシュネルとテッド•ダブニーが「コンピュータースペース」という最初のコンピューターによる商用(</a:t>
            </a:r>
            <a:r>
              <a:rPr lang="ja-JP" altLang="en-US" sz="600" kern="1200" dirty="0" smtClean="0">
                <a:solidFill>
                  <a:schemeClr val="tx1"/>
                </a:solidFill>
                <a:effectLst/>
                <a:latin typeface="+mn-lt"/>
                <a:ea typeface="+mn-ea"/>
                <a:cs typeface="+mn-cs"/>
              </a:rPr>
              <a:t>しょうよう</a:t>
            </a:r>
            <a:r>
              <a:rPr lang="en-US" altLang="ja-JP" sz="1200" kern="1200" dirty="0" smtClean="0">
                <a:solidFill>
                  <a:schemeClr val="tx1"/>
                </a:solidFill>
                <a:effectLst/>
                <a:latin typeface="+mn-lt"/>
                <a:ea typeface="+mn-ea"/>
                <a:cs typeface="+mn-cs"/>
              </a:rPr>
              <a:t>)ゲームを作りました。</a:t>
            </a:r>
            <a:endParaRPr lang="en-US" altLang="ja-JP"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2AC6C8-07A7-0242-A2D0-07B96CC6BE20}" type="slidenum">
              <a:rPr lang="en-US" smtClean="0"/>
              <a:t>6</a:t>
            </a:fld>
            <a:endParaRPr lang="en-US"/>
          </a:p>
        </p:txBody>
      </p:sp>
    </p:spTree>
    <p:extLst>
      <p:ext uri="{BB962C8B-B14F-4D97-AF65-F5344CB8AC3E}">
        <p14:creationId xmlns:p14="http://schemas.microsoft.com/office/powerpoint/2010/main" val="2030113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1972年に「ポング」というゲームが発明されましたがその人気は長続きはしなかったが、大流行(</a:t>
            </a:r>
            <a:r>
              <a:rPr lang="ja-JP" altLang="en-US" sz="1200" kern="1200" dirty="0" smtClean="0">
                <a:solidFill>
                  <a:schemeClr val="tx1"/>
                </a:solidFill>
                <a:effectLst/>
                <a:latin typeface="+mn-lt"/>
                <a:ea typeface="+mn-ea"/>
                <a:cs typeface="+mn-cs"/>
              </a:rPr>
              <a:t>だいりゅうこう</a:t>
            </a:r>
            <a:r>
              <a:rPr lang="en-US" altLang="ja-JP" sz="1200" kern="1200" dirty="0" smtClean="0">
                <a:solidFill>
                  <a:schemeClr val="tx1"/>
                </a:solidFill>
                <a:effectLst/>
                <a:latin typeface="+mn-lt"/>
                <a:ea typeface="+mn-ea"/>
                <a:cs typeface="+mn-cs"/>
              </a:rPr>
              <a:t>)しました。コンピューターゲームの競争(</a:t>
            </a:r>
            <a:r>
              <a:rPr lang="ja-JP" altLang="en-US" sz="1200" kern="1200" dirty="0" smtClean="0">
                <a:solidFill>
                  <a:schemeClr val="tx1"/>
                </a:solidFill>
                <a:effectLst/>
                <a:latin typeface="+mn-lt"/>
                <a:ea typeface="+mn-ea"/>
                <a:cs typeface="+mn-cs"/>
              </a:rPr>
              <a:t>きょうそう</a:t>
            </a:r>
            <a:r>
              <a:rPr lang="en-US" altLang="ja-JP" sz="1200" kern="1200" dirty="0" smtClean="0">
                <a:solidFill>
                  <a:schemeClr val="tx1"/>
                </a:solidFill>
                <a:effectLst/>
                <a:latin typeface="+mn-lt"/>
                <a:ea typeface="+mn-ea"/>
                <a:cs typeface="+mn-cs"/>
              </a:rPr>
              <a:t>)で、１９８３年の「アタリショック」（アタリとはゲーム会社の名前である）が起こり、倒産(</a:t>
            </a:r>
            <a:r>
              <a:rPr lang="ja-JP" altLang="en-US" sz="1200" kern="1200" dirty="0" smtClean="0">
                <a:solidFill>
                  <a:schemeClr val="tx1"/>
                </a:solidFill>
                <a:effectLst/>
                <a:latin typeface="+mn-lt"/>
                <a:ea typeface="+mn-ea"/>
                <a:cs typeface="+mn-cs"/>
              </a:rPr>
              <a:t>とうさん</a:t>
            </a:r>
            <a:r>
              <a:rPr lang="en-US" altLang="ja-JP" sz="1200" kern="1200" dirty="0" smtClean="0">
                <a:solidFill>
                  <a:schemeClr val="tx1"/>
                </a:solidFill>
                <a:effectLst/>
                <a:latin typeface="+mn-lt"/>
                <a:ea typeface="+mn-ea"/>
                <a:cs typeface="+mn-cs"/>
              </a:rPr>
              <a:t>)したゲーム会社が多くありました。１985年日本のニンテンドーがアメリカで「ニンテンドー•</a:t>
            </a:r>
            <a:r>
              <a:rPr lang="en-US" altLang="ja-JP" sz="1200" kern="1200" dirty="0" err="1" smtClean="0">
                <a:solidFill>
                  <a:schemeClr val="tx1"/>
                </a:solidFill>
                <a:effectLst/>
                <a:latin typeface="+mn-lt"/>
                <a:ea typeface="+mn-ea"/>
                <a:cs typeface="+mn-cs"/>
              </a:rPr>
              <a:t>エンターテインメント•システム</a:t>
            </a:r>
            <a:r>
              <a:rPr lang="en-US" altLang="ja-JP" sz="1200" kern="1200" dirty="0" smtClean="0">
                <a:solidFill>
                  <a:schemeClr val="tx1"/>
                </a:solidFill>
                <a:effectLst/>
                <a:latin typeface="+mn-lt"/>
                <a:ea typeface="+mn-ea"/>
                <a:cs typeface="+mn-cs"/>
              </a:rPr>
              <a:t> (NES)」, を売り始めました。産業もゲームセンターのゲーム機から家庭用ゲーム機に注目(</a:t>
            </a:r>
            <a:r>
              <a:rPr lang="ja-JP" altLang="en-US" sz="1200" kern="1200" dirty="0" smtClean="0">
                <a:solidFill>
                  <a:schemeClr val="tx1"/>
                </a:solidFill>
                <a:effectLst/>
                <a:latin typeface="+mn-lt"/>
                <a:ea typeface="+mn-ea"/>
                <a:cs typeface="+mn-cs"/>
              </a:rPr>
              <a:t>ちゅうもく</a:t>
            </a:r>
            <a:r>
              <a:rPr lang="en-US" altLang="ja-JP" sz="1200" kern="1200" dirty="0" smtClean="0">
                <a:solidFill>
                  <a:schemeClr val="tx1"/>
                </a:solidFill>
                <a:effectLst/>
                <a:latin typeface="+mn-lt"/>
                <a:ea typeface="+mn-ea"/>
                <a:cs typeface="+mn-cs"/>
              </a:rPr>
              <a:t>)するようになりました。これがゲームセンターの歴史の概要(</a:t>
            </a:r>
            <a:r>
              <a:rPr lang="ja-JP" altLang="en-US" sz="1200" kern="1200" dirty="0" smtClean="0">
                <a:solidFill>
                  <a:schemeClr val="tx1"/>
                </a:solidFill>
                <a:effectLst/>
                <a:latin typeface="+mn-lt"/>
                <a:ea typeface="+mn-ea"/>
                <a:cs typeface="+mn-cs"/>
              </a:rPr>
              <a:t>がいよう</a:t>
            </a:r>
            <a:r>
              <a:rPr lang="en-US" altLang="ja-JP" sz="1200" kern="1200" dirty="0" smtClean="0">
                <a:solidFill>
                  <a:schemeClr val="tx1"/>
                </a:solidFill>
                <a:effectLst/>
                <a:latin typeface="+mn-lt"/>
                <a:ea typeface="+mn-ea"/>
                <a:cs typeface="+mn-cs"/>
              </a:rPr>
              <a:t>)です</a:t>
            </a:r>
            <a:r>
              <a:rPr lang="ja-JP" altLang="en-US" sz="2000" dirty="0" smtClean="0"/>
              <a:t>。</a:t>
            </a:r>
            <a:endParaRPr lang="en-US" altLang="ja-JP" sz="1200" dirty="0" smtClean="0"/>
          </a:p>
        </p:txBody>
      </p:sp>
      <p:sp>
        <p:nvSpPr>
          <p:cNvPr id="4" name="Slide Number Placeholder 3"/>
          <p:cNvSpPr>
            <a:spLocks noGrp="1"/>
          </p:cNvSpPr>
          <p:nvPr>
            <p:ph type="sldNum" sz="quarter" idx="10"/>
          </p:nvPr>
        </p:nvSpPr>
        <p:spPr/>
        <p:txBody>
          <a:bodyPr/>
          <a:lstStyle/>
          <a:p>
            <a:fld id="{122AC6C8-07A7-0242-A2D0-07B96CC6BE20}" type="slidenum">
              <a:rPr lang="en-US" smtClean="0"/>
              <a:t>7</a:t>
            </a:fld>
            <a:endParaRPr lang="en-US"/>
          </a:p>
        </p:txBody>
      </p:sp>
    </p:spTree>
    <p:extLst>
      <p:ext uri="{BB962C8B-B14F-4D97-AF65-F5344CB8AC3E}">
        <p14:creationId xmlns:p14="http://schemas.microsoft.com/office/powerpoint/2010/main" val="1538364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200" dirty="0" smtClean="0">
                <a:solidFill>
                  <a:schemeClr val="tx1"/>
                </a:solidFill>
                <a:effectLst/>
                <a:latin typeface="+mn-lt"/>
                <a:ea typeface="+mn-ea"/>
                <a:cs typeface="+mn-cs"/>
              </a:rPr>
              <a:t>１９７０年代後半(</a:t>
            </a:r>
            <a:r>
              <a:rPr lang="ja-JP" altLang="en-US" sz="600" kern="1200" dirty="0" smtClean="0">
                <a:solidFill>
                  <a:schemeClr val="tx1"/>
                </a:solidFill>
                <a:effectLst/>
                <a:latin typeface="+mn-lt"/>
                <a:ea typeface="+mn-ea"/>
                <a:cs typeface="+mn-cs"/>
              </a:rPr>
              <a:t>ねんだいこうはん</a:t>
            </a:r>
            <a:r>
              <a:rPr lang="en-US" altLang="ja-JP" sz="1200" kern="1200" dirty="0" smtClean="0">
                <a:solidFill>
                  <a:schemeClr val="tx1"/>
                </a:solidFill>
                <a:effectLst/>
                <a:latin typeface="+mn-lt"/>
                <a:ea typeface="+mn-ea"/>
                <a:cs typeface="+mn-cs"/>
              </a:rPr>
              <a:t>)からゲーム機の会社が次々と作られ、競争(</a:t>
            </a:r>
            <a:r>
              <a:rPr lang="ja-JP" altLang="en-US" sz="600" kern="1200" dirty="0" smtClean="0">
                <a:solidFill>
                  <a:schemeClr val="tx1"/>
                </a:solidFill>
                <a:effectLst/>
                <a:latin typeface="+mn-lt"/>
                <a:ea typeface="+mn-ea"/>
                <a:cs typeface="+mn-cs"/>
              </a:rPr>
              <a:t>きょうそう</a:t>
            </a:r>
            <a:r>
              <a:rPr lang="en-US" altLang="ja-JP" sz="1200" kern="1200" dirty="0" smtClean="0">
                <a:solidFill>
                  <a:schemeClr val="tx1"/>
                </a:solidFill>
                <a:effectLst/>
                <a:latin typeface="+mn-lt"/>
                <a:ea typeface="+mn-ea"/>
                <a:cs typeface="+mn-cs"/>
              </a:rPr>
              <a:t>)が激(</a:t>
            </a:r>
            <a:r>
              <a:rPr lang="ja-JP" altLang="en-US" sz="600" kern="1200" dirty="0" smtClean="0">
                <a:solidFill>
                  <a:schemeClr val="tx1"/>
                </a:solidFill>
                <a:effectLst/>
                <a:latin typeface="+mn-lt"/>
                <a:ea typeface="+mn-ea"/>
                <a:cs typeface="+mn-cs"/>
              </a:rPr>
              <a:t>はげ</a:t>
            </a:r>
            <a:r>
              <a:rPr lang="en-US" altLang="ja-JP" sz="1200" kern="1200" dirty="0" smtClean="0">
                <a:solidFill>
                  <a:schemeClr val="tx1"/>
                </a:solidFill>
                <a:effectLst/>
                <a:latin typeface="+mn-lt"/>
                <a:ea typeface="+mn-ea"/>
                <a:cs typeface="+mn-cs"/>
              </a:rPr>
              <a:t>)しくなったため多くの会社が倒産(</a:t>
            </a:r>
            <a:r>
              <a:rPr lang="ja-JP" altLang="en-US" sz="600" kern="1200" dirty="0" smtClean="0">
                <a:solidFill>
                  <a:schemeClr val="tx1"/>
                </a:solidFill>
                <a:effectLst/>
                <a:latin typeface="+mn-lt"/>
                <a:ea typeface="+mn-ea"/>
                <a:cs typeface="+mn-cs"/>
              </a:rPr>
              <a:t>とうさん</a:t>
            </a:r>
            <a:r>
              <a:rPr lang="en-US" altLang="ja-JP" sz="1200" kern="1200" dirty="0" smtClean="0">
                <a:solidFill>
                  <a:schemeClr val="tx1"/>
                </a:solidFill>
                <a:effectLst/>
                <a:latin typeface="+mn-lt"/>
                <a:ea typeface="+mn-ea"/>
                <a:cs typeface="+mn-cs"/>
              </a:rPr>
              <a:t>)しました。それは「アタリショック（１９８３）」といわれています。「アタリショック」が起こった原因は新しいゲーム会社が乱立(</a:t>
            </a:r>
            <a:r>
              <a:rPr lang="ja-JP" altLang="en-US" sz="600" kern="1200" dirty="0" smtClean="0">
                <a:solidFill>
                  <a:schemeClr val="tx1"/>
                </a:solidFill>
                <a:effectLst/>
                <a:latin typeface="+mn-lt"/>
                <a:ea typeface="+mn-ea"/>
                <a:cs typeface="+mn-cs"/>
              </a:rPr>
              <a:t>らんりつ</a:t>
            </a:r>
            <a:r>
              <a:rPr lang="en-US" altLang="ja-JP" sz="1200" kern="1200" dirty="0" smtClean="0">
                <a:solidFill>
                  <a:schemeClr val="tx1"/>
                </a:solidFill>
                <a:effectLst/>
                <a:latin typeface="+mn-lt"/>
                <a:ea typeface="+mn-ea"/>
                <a:cs typeface="+mn-cs"/>
              </a:rPr>
              <a:t>)したこと、市場を過大評価(</a:t>
            </a:r>
            <a:r>
              <a:rPr lang="ja-JP" altLang="en-US" sz="600" kern="1200" dirty="0" smtClean="0">
                <a:solidFill>
                  <a:schemeClr val="tx1"/>
                </a:solidFill>
                <a:effectLst/>
                <a:latin typeface="+mn-lt"/>
                <a:ea typeface="+mn-ea"/>
                <a:cs typeface="+mn-cs"/>
              </a:rPr>
              <a:t>かだいひょうか</a:t>
            </a:r>
            <a:r>
              <a:rPr lang="en-US" altLang="ja-JP" sz="1200" kern="1200" dirty="0" smtClean="0">
                <a:solidFill>
                  <a:schemeClr val="tx1"/>
                </a:solidFill>
                <a:effectLst/>
                <a:latin typeface="+mn-lt"/>
                <a:ea typeface="+mn-ea"/>
                <a:cs typeface="+mn-cs"/>
              </a:rPr>
              <a:t>)したこと、質の悪い製(</a:t>
            </a:r>
            <a:r>
              <a:rPr lang="ja-JP" altLang="en-US" sz="600" kern="1200" dirty="0" smtClean="0">
                <a:solidFill>
                  <a:schemeClr val="tx1"/>
                </a:solidFill>
                <a:effectLst/>
                <a:latin typeface="+mn-lt"/>
                <a:ea typeface="+mn-ea"/>
                <a:cs typeface="+mn-cs"/>
              </a:rPr>
              <a:t>せい</a:t>
            </a:r>
            <a:r>
              <a:rPr lang="en-US" altLang="ja-JP" sz="1200" kern="1200" dirty="0" smtClean="0">
                <a:solidFill>
                  <a:schemeClr val="tx1"/>
                </a:solidFill>
                <a:effectLst/>
                <a:latin typeface="+mn-lt"/>
                <a:ea typeface="+mn-ea"/>
                <a:cs typeface="+mn-cs"/>
              </a:rPr>
              <a:t>)品を作ったこと、その結果ゲームは悪いという社会のイメージを作ってしまったことが原因で起こりました。</a:t>
            </a:r>
            <a:endParaRPr lang="en-US" altLang="ja-JP"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2AC6C8-07A7-0242-A2D0-07B96CC6BE20}" type="slidenum">
              <a:rPr lang="en-US" smtClean="0"/>
              <a:t>8</a:t>
            </a:fld>
            <a:endParaRPr lang="en-US"/>
          </a:p>
        </p:txBody>
      </p:sp>
    </p:spTree>
    <p:extLst>
      <p:ext uri="{BB962C8B-B14F-4D97-AF65-F5344CB8AC3E}">
        <p14:creationId xmlns:p14="http://schemas.microsoft.com/office/powerpoint/2010/main" val="2638126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次に日本のゲームセンターの歴史をお話しします。１９７４年に日本は初めてコンピューターゲームを輸入しました。１９７８年、日本で作られたタイトー製ゲーム機「スペースインベーダー」は非常に人気があり百円玉が不足するほどでした。</a:t>
            </a:r>
            <a:endParaRPr lang="en-US" dirty="0"/>
          </a:p>
        </p:txBody>
      </p:sp>
      <p:sp>
        <p:nvSpPr>
          <p:cNvPr id="4" name="Slide Number Placeholder 3"/>
          <p:cNvSpPr>
            <a:spLocks noGrp="1"/>
          </p:cNvSpPr>
          <p:nvPr>
            <p:ph type="sldNum" sz="quarter" idx="10"/>
          </p:nvPr>
        </p:nvSpPr>
        <p:spPr/>
        <p:txBody>
          <a:bodyPr/>
          <a:lstStyle/>
          <a:p>
            <a:fld id="{122AC6C8-07A7-0242-A2D0-07B96CC6BE20}" type="slidenum">
              <a:rPr lang="en-US" smtClean="0"/>
              <a:t>9</a:t>
            </a:fld>
            <a:endParaRPr lang="en-US"/>
          </a:p>
        </p:txBody>
      </p:sp>
    </p:spTree>
    <p:extLst>
      <p:ext uri="{BB962C8B-B14F-4D97-AF65-F5344CB8AC3E}">
        <p14:creationId xmlns:p14="http://schemas.microsoft.com/office/powerpoint/2010/main" val="2391563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6CCAF7E-0FA6-414F-AE72-640F083FF4BA}" type="datetimeFigureOut">
              <a:rPr lang="en-US" smtClean="0"/>
              <a:t>5/9/14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CAF7E-0FA6-414F-AE72-640F083FF4BA}" type="datetimeFigureOut">
              <a:rPr lang="en-US" smtClean="0"/>
              <a:t>5/9/14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08E85-B930-49E8-9078-CC4505CBA62C}"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CCAF7E-0FA6-414F-AE72-640F083FF4BA}" type="datetimeFigureOut">
              <a:rPr lang="en-US" smtClean="0"/>
              <a:t>5/9/14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8E85-B930-49E8-9078-CC4505CBA62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CCAF7E-0FA6-414F-AE72-640F083FF4BA}" type="datetimeFigureOut">
              <a:rPr lang="en-US" smtClean="0"/>
              <a:t>5/9/14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8E85-B930-49E8-9078-CC4505CBA6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CCAF7E-0FA6-414F-AE72-640F083FF4BA}" type="datetimeFigureOut">
              <a:rPr lang="en-US" smtClean="0"/>
              <a:t>5/9/14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8E85-B930-49E8-9078-CC4505CBA6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6CCAF7E-0FA6-414F-AE72-640F083FF4BA}" type="datetimeFigureOut">
              <a:rPr lang="en-US" smtClean="0"/>
              <a:t>5/9/14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CCAF7E-0FA6-414F-AE72-640F083FF4BA}" type="datetimeFigureOut">
              <a:rPr lang="en-US" smtClean="0"/>
              <a:t>5/9/14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6CCAF7E-0FA6-414F-AE72-640F083FF4BA}" type="datetimeFigureOut">
              <a:rPr lang="en-US" smtClean="0"/>
              <a:t>5/9/14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08E85-B930-49E8-9078-CC4505CBA6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6CCAF7E-0FA6-414F-AE72-640F083FF4BA}" type="datetimeFigureOut">
              <a:rPr lang="en-US" smtClean="0"/>
              <a:t>5/9/14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08E85-B930-49E8-9078-CC4505CBA6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6CCAF7E-0FA6-414F-AE72-640F083FF4BA}" type="datetimeFigureOut">
              <a:rPr lang="en-US" smtClean="0"/>
              <a:t>5/9/14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08E85-B930-49E8-9078-CC4505CBA6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CAF7E-0FA6-414F-AE72-640F083FF4BA}" type="datetimeFigureOut">
              <a:rPr lang="en-US" smtClean="0"/>
              <a:t>5/9/14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08E85-B930-49E8-9078-CC4505CBA6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CAF7E-0FA6-414F-AE72-640F083FF4BA}" type="datetimeFigureOut">
              <a:rPr lang="en-US" smtClean="0"/>
              <a:t>5/9/14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08E85-B930-49E8-9078-CC4505CBA6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6CCAF7E-0FA6-414F-AE72-640F083FF4BA}" type="datetimeFigureOut">
              <a:rPr lang="en-US" smtClean="0"/>
              <a:t>5/9/14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86F08E85-B930-49E8-9078-CC4505CBA6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file:///\\localhost\Users\shawnchristianclark\Desktop\Capstone%20Data\English%20survey.pdf" TargetMode="External"/><Relationship Id="rId4" Type="http://schemas.openxmlformats.org/officeDocument/2006/relationships/hyperlink" Target="file:///\\localhost\Users\shawnchristianclark\Desktop\Capstone%20Data\Japanese%20survey.pdf"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4" Type="http://schemas.openxmlformats.org/officeDocument/2006/relationships/chart" Target="../charts/chart10.xm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4" Type="http://schemas.openxmlformats.org/officeDocument/2006/relationships/chart" Target="../charts/chart12.xm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chart" Target="../charts/chart13.xml"/><Relationship Id="rId4" Type="http://schemas.openxmlformats.org/officeDocument/2006/relationships/chart" Target="../charts/chart14.xm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chart" Target="../charts/chart15.xml"/><Relationship Id="rId4" Type="http://schemas.openxmlformats.org/officeDocument/2006/relationships/chart" Target="../charts/chart16.xml"/><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chart" Target="../charts/chart17.xml"/><Relationship Id="rId4" Type="http://schemas.openxmlformats.org/officeDocument/2006/relationships/chart" Target="../charts/chart18.xml"/><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chart" Target="../charts/chart19.xml"/><Relationship Id="rId4" Type="http://schemas.openxmlformats.org/officeDocument/2006/relationships/chart" Target="../charts/chart20.xml"/><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hyperlink" Target="http://xerxes.calstate.edu/monterey/articles/record?id=FETCH-proquest_dll_16326250511" TargetMode="External"/><Relationship Id="rId4" Type="http://schemas.openxmlformats.org/officeDocument/2006/relationships/hyperlink" Target="http://xerxes.calstate.edu/monterey/articles/record?id=FETCH-proquest_dll_27029065411" TargetMode="External"/><Relationship Id="rId5" Type="http://schemas.openxmlformats.org/officeDocument/2006/relationships/hyperlink" Target="http://xerxes.calstate.edu/monterey/articles/record?id=FETCH-proquest_dll_15170833911" TargetMode="External"/><Relationship Id="rId6" Type="http://schemas.openxmlformats.org/officeDocument/2006/relationships/hyperlink" Target="http://xerxes.calstate.edu/monterey/articles/record?id=FETCH-proquest_dll_14899394311" TargetMode="External"/><Relationship Id="rId7" Type="http://schemas.openxmlformats.org/officeDocument/2006/relationships/hyperlink" Target="http://www.theverge.com/2013/1/16/3740422/the-life-and-death-of-the-american-arcade-for-amusement-only" TargetMode="External"/><Relationship Id="rId8" Type="http://schemas.openxmlformats.org/officeDocument/2006/relationships/hyperlink" Target="http://www.wired.com/2012/04/100-yen-documentary/" TargetMode="External"/><Relationship Id="rId9" Type="http://schemas.openxmlformats.org/officeDocument/2006/relationships/hyperlink" Target="http://xerxes.calstate.edu/monterey/articles/record?id=FETCH-proquest_dll_1035465951" TargetMode="External"/><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743200"/>
            <a:ext cx="6705600" cy="1371599"/>
          </a:xfrm>
        </p:spPr>
        <p:txBody>
          <a:bodyPr>
            <a:normAutofit/>
          </a:bodyPr>
          <a:lstStyle/>
          <a:p>
            <a:r>
              <a:rPr lang="ja-JP" altLang="en-US" sz="2400" b="1" dirty="0">
                <a:ea typeface="ＭＳ Ｐゴシック" pitchFamily="34" charset="-128"/>
              </a:rPr>
              <a:t>アメリカと日本のゲームセンターに関する比較研究</a:t>
            </a:r>
          </a:p>
        </p:txBody>
      </p:sp>
      <p:sp>
        <p:nvSpPr>
          <p:cNvPr id="3" name="Subtitle 2"/>
          <p:cNvSpPr>
            <a:spLocks noGrp="1"/>
          </p:cNvSpPr>
          <p:nvPr>
            <p:ph type="subTitle" idx="1"/>
          </p:nvPr>
        </p:nvSpPr>
        <p:spPr>
          <a:xfrm>
            <a:off x="0" y="5029200"/>
            <a:ext cx="9535753" cy="482210"/>
          </a:xfrm>
        </p:spPr>
        <p:txBody>
          <a:bodyPr>
            <a:normAutofit fontScale="25000" lnSpcReduction="20000"/>
          </a:bodyPr>
          <a:lstStyle/>
          <a:p>
            <a:r>
              <a:rPr lang="ja-JP" altLang="en-US" sz="8000" dirty="0" smtClean="0">
                <a:solidFill>
                  <a:schemeClr val="tx1"/>
                </a:solidFill>
                <a:latin typeface="ＭＳ Ｐゴシック"/>
                <a:ea typeface="ＭＳ Ｐゴシック"/>
                <a:cs typeface="ＭＳ Ｐゴシック"/>
              </a:rPr>
              <a:t>ショーン・クラーク</a:t>
            </a:r>
            <a:endParaRPr lang="en-US" altLang="ja-JP" sz="8000" dirty="0">
              <a:solidFill>
                <a:schemeClr val="tx1"/>
              </a:solidFill>
              <a:latin typeface="ＭＳ Ｐゴシック"/>
              <a:ea typeface="ＭＳ Ｐゴシック"/>
              <a:cs typeface="ＭＳ Ｐゴシック"/>
            </a:endParaRPr>
          </a:p>
          <a:p>
            <a:pPr algn="ctr"/>
            <a:endParaRPr lang="en-US" altLang="ja-JP" sz="8000" dirty="0" smtClean="0">
              <a:latin typeface="Calibri" pitchFamily="34" charset="0"/>
              <a:ea typeface="HGP明朝E" charset="-128"/>
            </a:endParaRPr>
          </a:p>
          <a:p>
            <a:pPr algn="ctr"/>
            <a:r>
              <a:rPr lang="ja-JP" altLang="en-US" sz="8000" dirty="0" smtClean="0">
                <a:solidFill>
                  <a:schemeClr val="tx1"/>
                </a:solidFill>
                <a:latin typeface="Calibri" pitchFamily="34" charset="0"/>
                <a:ea typeface="HGP明朝E" charset="-128"/>
              </a:rPr>
              <a:t>アドバイザー：</a:t>
            </a:r>
            <a:endParaRPr lang="en-US" altLang="ja-JP" sz="8000" dirty="0" smtClean="0">
              <a:solidFill>
                <a:schemeClr val="tx1"/>
              </a:solidFill>
              <a:latin typeface="Calibri" pitchFamily="34" charset="0"/>
              <a:ea typeface="HGP明朝E" charset="-128"/>
            </a:endParaRPr>
          </a:p>
          <a:p>
            <a:r>
              <a:rPr lang="en-US" sz="8000" dirty="0">
                <a:solidFill>
                  <a:schemeClr val="tx1"/>
                </a:solidFill>
                <a:latin typeface="Gill Sans MT" charset="0"/>
                <a:ea typeface="ＭＳ Ｐゴシック" charset="0"/>
                <a:cs typeface="ＭＳ Ｐゴシック" charset="0"/>
              </a:rPr>
              <a:t>齋藤-</a:t>
            </a:r>
            <a:r>
              <a:rPr lang="ja-JP" altLang="en-US" sz="8000" dirty="0">
                <a:solidFill>
                  <a:schemeClr val="tx1"/>
                </a:solidFill>
                <a:latin typeface="Gill Sans MT" charset="0"/>
                <a:ea typeface="ＭＳ Ｐゴシック" charset="0"/>
                <a:cs typeface="ＭＳ Ｐゴシック" charset="0"/>
              </a:rPr>
              <a:t>アボット</a:t>
            </a:r>
            <a:r>
              <a:rPr lang="en-US" sz="8000" dirty="0">
                <a:solidFill>
                  <a:schemeClr val="tx1"/>
                </a:solidFill>
                <a:latin typeface="Gill Sans MT" charset="0"/>
                <a:ea typeface="ＭＳ Ｐゴシック" charset="0"/>
                <a:cs typeface="ＭＳ Ｐゴシック" charset="0"/>
              </a:rPr>
              <a:t>佳子教授</a:t>
            </a:r>
            <a:endParaRPr lang="en-US" altLang="ja-JP" sz="8000" dirty="0">
              <a:solidFill>
                <a:schemeClr val="tx1"/>
              </a:solidFill>
              <a:latin typeface="Gill Sans MT" charset="0"/>
              <a:ea typeface="ＭＳ Ｐゴシック" charset="0"/>
              <a:cs typeface="ＭＳ Ｐゴシック" charset="0"/>
            </a:endParaRPr>
          </a:p>
          <a:p>
            <a:r>
              <a:rPr lang="ja-JP" altLang="en-US" sz="8000" dirty="0">
                <a:solidFill>
                  <a:schemeClr val="tx1"/>
                </a:solidFill>
                <a:latin typeface="+mn-ea"/>
              </a:rPr>
              <a:t>高橋周臣</a:t>
            </a:r>
            <a:r>
              <a:rPr lang="ja-JP" altLang="en-US" sz="8000" dirty="0" smtClean="0">
                <a:solidFill>
                  <a:schemeClr val="tx1"/>
                </a:solidFill>
                <a:latin typeface="Calibri" pitchFamily="34" charset="0"/>
                <a:ea typeface="HGP明朝E" charset="-128"/>
              </a:rPr>
              <a:t>教授</a:t>
            </a:r>
            <a:endParaRPr lang="en-US" altLang="ja-JP" sz="8000" dirty="0">
              <a:solidFill>
                <a:schemeClr val="tx1"/>
              </a:solidFill>
              <a:latin typeface="Calibri" pitchFamily="34" charset="0"/>
              <a:ea typeface="HGP明朝E" charset="-128"/>
            </a:endParaRPr>
          </a:p>
          <a:p>
            <a:endParaRPr lang="en-US" dirty="0"/>
          </a:p>
        </p:txBody>
      </p:sp>
      <p:pic>
        <p:nvPicPr>
          <p:cNvPr id="4" name="Picture 3" descr="SC Arcad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 y="1066800"/>
            <a:ext cx="3048000" cy="2042160"/>
          </a:xfrm>
          <a:prstGeom prst="rect">
            <a:avLst/>
          </a:prstGeom>
        </p:spPr>
      </p:pic>
      <p:pic>
        <p:nvPicPr>
          <p:cNvPr id="5" name="Picture 4" descr="Taito_Station_Akihabara_-01.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0" y="1066800"/>
            <a:ext cx="2743200" cy="2057400"/>
          </a:xfrm>
          <a:prstGeom prst="rect">
            <a:avLst/>
          </a:prstGeom>
        </p:spPr>
      </p:pic>
    </p:spTree>
    <p:extLst>
      <p:ext uri="{BB962C8B-B14F-4D97-AF65-F5344CB8AC3E}">
        <p14:creationId xmlns:p14="http://schemas.microsoft.com/office/powerpoint/2010/main" val="18169954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7576"/>
            <a:ext cx="8610600" cy="1111624"/>
          </a:xfrm>
        </p:spPr>
        <p:txBody>
          <a:bodyPr/>
          <a:lstStyle/>
          <a:p>
            <a:r>
              <a:rPr lang="ja-JP" altLang="en-US" dirty="0" smtClean="0"/>
              <a:t>日本のゲームセンターの歴史</a:t>
            </a:r>
            <a:r>
              <a:rPr lang="en-US" dirty="0" smtClean="0"/>
              <a:t>(2)</a:t>
            </a:r>
            <a:endParaRPr lang="en-US" dirty="0"/>
          </a:p>
        </p:txBody>
      </p:sp>
      <p:sp>
        <p:nvSpPr>
          <p:cNvPr id="3" name="Content Placeholder 2"/>
          <p:cNvSpPr>
            <a:spLocks noGrp="1"/>
          </p:cNvSpPr>
          <p:nvPr>
            <p:ph idx="1"/>
          </p:nvPr>
        </p:nvSpPr>
        <p:spPr/>
        <p:txBody>
          <a:bodyPr>
            <a:normAutofit/>
          </a:bodyPr>
          <a:lstStyle/>
          <a:p>
            <a:r>
              <a:rPr lang="ja-JP" altLang="en-US" sz="1800" dirty="0" smtClean="0">
                <a:solidFill>
                  <a:srgbClr val="000000"/>
                </a:solidFill>
              </a:rPr>
              <a:t>１９８０年にナムコは「パック</a:t>
            </a:r>
            <a:r>
              <a:rPr lang="en-US" altLang="ja-JP" sz="1800" dirty="0" smtClean="0">
                <a:solidFill>
                  <a:srgbClr val="000000"/>
                </a:solidFill>
              </a:rPr>
              <a:t>•</a:t>
            </a:r>
            <a:r>
              <a:rPr lang="ja-JP" altLang="en-US" sz="1800" dirty="0" smtClean="0">
                <a:solidFill>
                  <a:srgbClr val="000000"/>
                </a:solidFill>
              </a:rPr>
              <a:t>マン」を作り、ニンテンドーが１９８１年に「ドンキーコング」を作った。</a:t>
            </a:r>
            <a:endParaRPr lang="en-US" sz="1800" dirty="0" smtClean="0">
              <a:solidFill>
                <a:srgbClr val="000000"/>
              </a:solidFill>
            </a:endParaRPr>
          </a:p>
          <a:p>
            <a:pPr lvl="1"/>
            <a:r>
              <a:rPr lang="ja-JP" altLang="en-US" sz="1600" dirty="0" smtClean="0">
                <a:solidFill>
                  <a:srgbClr val="000000"/>
                </a:solidFill>
              </a:rPr>
              <a:t>この二つのゲームは新しいゲームのジャンルを導入し、従来のシューティングゲームとは違うものであった。　　</a:t>
            </a:r>
            <a:endParaRPr lang="en-US" altLang="ja-JP" sz="1600" dirty="0" smtClean="0">
              <a:solidFill>
                <a:srgbClr val="000000"/>
              </a:solidFill>
            </a:endParaRPr>
          </a:p>
          <a:p>
            <a:pPr lvl="1"/>
            <a:r>
              <a:rPr lang="ja-JP" altLang="en-US" sz="1600" dirty="0" smtClean="0">
                <a:solidFill>
                  <a:srgbClr val="000000"/>
                </a:solidFill>
              </a:rPr>
              <a:t>このゲームはカラフルなデザインと可愛いキャラクターを使ったので、ゲームとキャラクターが人気になった。</a:t>
            </a:r>
            <a:endParaRPr lang="en-US" altLang="ja-JP" sz="1600" dirty="0" smtClean="0">
              <a:solidFill>
                <a:srgbClr val="000000"/>
              </a:solidFill>
            </a:endParaRPr>
          </a:p>
          <a:p>
            <a:pPr marL="349250" lvl="1" indent="0">
              <a:buNone/>
            </a:pPr>
            <a:r>
              <a:rPr lang="en-US" sz="1600" dirty="0">
                <a:solidFill>
                  <a:srgbClr val="000000"/>
                </a:solidFill>
              </a:rPr>
              <a:t>	</a:t>
            </a:r>
            <a:r>
              <a:rPr lang="en-US" sz="1600" dirty="0" smtClean="0">
                <a:solidFill>
                  <a:srgbClr val="000000"/>
                </a:solidFill>
              </a:rPr>
              <a:t>		</a:t>
            </a:r>
            <a:r>
              <a:rPr lang="en-US" sz="1400" dirty="0" smtClean="0">
                <a:solidFill>
                  <a:srgbClr val="000000"/>
                </a:solidFill>
              </a:rPr>
              <a:t>			(</a:t>
            </a:r>
            <a:r>
              <a:rPr lang="en-US" sz="1400" dirty="0">
                <a:solidFill>
                  <a:srgbClr val="000000"/>
                </a:solidFill>
              </a:rPr>
              <a:t>Dillon, 2011)</a:t>
            </a:r>
          </a:p>
          <a:p>
            <a:endParaRPr lang="en-US" sz="1800" dirty="0">
              <a:solidFill>
                <a:srgbClr val="C00000"/>
              </a:solidFill>
            </a:endParaRPr>
          </a:p>
          <a:p>
            <a:endParaRPr lang="en-US" sz="1800" dirty="0" smtClean="0">
              <a:solidFill>
                <a:srgbClr val="C00000"/>
              </a:solidFill>
            </a:endParaRPr>
          </a:p>
          <a:p>
            <a:pPr marL="349250" lvl="1" indent="0">
              <a:buNone/>
            </a:pPr>
            <a:r>
              <a:rPr lang="en-US" sz="1600" dirty="0">
                <a:solidFill>
                  <a:srgbClr val="C00000"/>
                </a:solidFill>
              </a:rPr>
              <a:t>	</a:t>
            </a:r>
            <a:r>
              <a:rPr lang="en-US" sz="1600" dirty="0" smtClean="0">
                <a:solidFill>
                  <a:srgbClr val="C00000"/>
                </a:solidFill>
              </a:rPr>
              <a:t>					</a:t>
            </a:r>
          </a:p>
          <a:p>
            <a:endParaRPr lang="en-US" sz="1800" dirty="0">
              <a:solidFill>
                <a:srgbClr val="C00000"/>
              </a:solidFill>
            </a:endParaRPr>
          </a:p>
          <a:p>
            <a:endParaRPr lang="en-US" dirty="0"/>
          </a:p>
        </p:txBody>
      </p:sp>
      <p:pic>
        <p:nvPicPr>
          <p:cNvPr id="7" name="Picture 6" descr="puck-man-poster.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 y="3810000"/>
            <a:ext cx="1788628" cy="2514600"/>
          </a:xfrm>
          <a:prstGeom prst="rect">
            <a:avLst/>
          </a:prstGeom>
        </p:spPr>
      </p:pic>
      <p:sp>
        <p:nvSpPr>
          <p:cNvPr id="8" name="TextBox 7"/>
          <p:cNvSpPr txBox="1"/>
          <p:nvPr/>
        </p:nvSpPr>
        <p:spPr>
          <a:xfrm>
            <a:off x="914400" y="6324600"/>
            <a:ext cx="1762021" cy="215444"/>
          </a:xfrm>
          <a:prstGeom prst="rect">
            <a:avLst/>
          </a:prstGeom>
          <a:noFill/>
        </p:spPr>
        <p:txBody>
          <a:bodyPr wrap="none" rtlCol="0">
            <a:spAutoFit/>
          </a:bodyPr>
          <a:lstStyle/>
          <a:p>
            <a:r>
              <a:rPr lang="en-US" sz="800" dirty="0"/>
              <a:t>http://</a:t>
            </a:r>
            <a:r>
              <a:rPr lang="en-US" sz="800" dirty="0" err="1"/>
              <a:t>www.computerhistory.org</a:t>
            </a:r>
            <a:endParaRPr lang="en-US" sz="800" dirty="0"/>
          </a:p>
        </p:txBody>
      </p:sp>
      <p:pic>
        <p:nvPicPr>
          <p:cNvPr id="9" name="Picture 8" descr="Donkey_Kong_Gam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73176" y="3886200"/>
            <a:ext cx="2523024" cy="2514600"/>
          </a:xfrm>
          <a:prstGeom prst="rect">
            <a:avLst/>
          </a:prstGeom>
        </p:spPr>
      </p:pic>
      <p:sp>
        <p:nvSpPr>
          <p:cNvPr id="10" name="TextBox 9"/>
          <p:cNvSpPr txBox="1"/>
          <p:nvPr/>
        </p:nvSpPr>
        <p:spPr>
          <a:xfrm>
            <a:off x="5650647" y="6400800"/>
            <a:ext cx="1512153" cy="215444"/>
          </a:xfrm>
          <a:prstGeom prst="rect">
            <a:avLst/>
          </a:prstGeom>
          <a:noFill/>
        </p:spPr>
        <p:txBody>
          <a:bodyPr wrap="none" rtlCol="0">
            <a:spAutoFit/>
          </a:bodyPr>
          <a:lstStyle/>
          <a:p>
            <a:r>
              <a:rPr lang="en-US" sz="800" dirty="0"/>
              <a:t>supersmashbros.wikia.com</a:t>
            </a:r>
          </a:p>
        </p:txBody>
      </p:sp>
    </p:spTree>
    <p:extLst>
      <p:ext uri="{BB962C8B-B14F-4D97-AF65-F5344CB8AC3E}">
        <p14:creationId xmlns:p14="http://schemas.microsoft.com/office/powerpoint/2010/main" val="25608881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家庭用ゲーム</a:t>
            </a:r>
            <a:r>
              <a:rPr lang="ja-JP" altLang="en-US" dirty="0" smtClean="0"/>
              <a:t>機がゲームセンターに与えた衝撃</a:t>
            </a:r>
            <a:endParaRPr lang="en-US" dirty="0"/>
          </a:p>
        </p:txBody>
      </p:sp>
      <p:sp>
        <p:nvSpPr>
          <p:cNvPr id="3" name="Content Placeholder 2"/>
          <p:cNvSpPr>
            <a:spLocks noGrp="1"/>
          </p:cNvSpPr>
          <p:nvPr>
            <p:ph idx="1"/>
          </p:nvPr>
        </p:nvSpPr>
        <p:spPr/>
        <p:txBody>
          <a:bodyPr>
            <a:normAutofit fontScale="70000" lnSpcReduction="20000"/>
          </a:bodyPr>
          <a:lstStyle/>
          <a:p>
            <a:r>
              <a:rPr lang="ja-JP" altLang="en-US" dirty="0" smtClean="0"/>
              <a:t>「マグナボックスオデシー」という最初の家庭用ゲーム機は１９７２年に発明され、それは最初のビデオゲームの発明の一年後であった。</a:t>
            </a:r>
            <a:endParaRPr lang="en-US" altLang="ja-JP" dirty="0" smtClean="0"/>
          </a:p>
          <a:p>
            <a:pPr lvl="1"/>
            <a:r>
              <a:rPr lang="ja-JP" altLang="en-US" dirty="0" smtClean="0"/>
              <a:t>「ポング」の成功の後、アタリは「ホームポング」を作り始めた。</a:t>
            </a:r>
            <a:endParaRPr lang="en-US" altLang="ja-JP" dirty="0" smtClean="0"/>
          </a:p>
          <a:p>
            <a:pPr lvl="1"/>
            <a:endParaRPr lang="en-US" altLang="ja-JP" dirty="0" smtClean="0"/>
          </a:p>
          <a:p>
            <a:r>
              <a:rPr lang="ja-JP" altLang="en-US" dirty="0" smtClean="0"/>
              <a:t>１９８１年の一月にコモドールが「</a:t>
            </a:r>
            <a:r>
              <a:rPr lang="en-US" altLang="ja-JP" dirty="0" smtClean="0"/>
              <a:t>VIC−</a:t>
            </a:r>
            <a:r>
              <a:rPr lang="ja-JP" altLang="en-US" dirty="0" smtClean="0"/>
              <a:t>２０」をリリースしたが、そのパソコンは最初のカラコンピューターで、百万台以上が売られた。</a:t>
            </a:r>
            <a:endParaRPr lang="en-US" altLang="ja-JP" dirty="0" smtClean="0"/>
          </a:p>
          <a:p>
            <a:pPr lvl="1"/>
            <a:r>
              <a:rPr lang="ja-JP" altLang="en-US" dirty="0" smtClean="0"/>
              <a:t>コモドールと様々な会社は同じ産業で同じ製品を作り競争したが、製品の質が一番大切であった。</a:t>
            </a:r>
            <a:endParaRPr lang="en-US" altLang="ja-JP" dirty="0" smtClean="0"/>
          </a:p>
          <a:p>
            <a:r>
              <a:rPr lang="ja-JP" altLang="en-US" dirty="0" smtClean="0"/>
              <a:t>ニンテンドーは１９８３年に日本で「ファミコン」を生産したが、アメリカでは「アタリショック」の不況が改善した後、１９８５年に「</a:t>
            </a:r>
            <a:r>
              <a:rPr lang="en-US" altLang="ja-JP" dirty="0" smtClean="0"/>
              <a:t>NES</a:t>
            </a:r>
            <a:r>
              <a:rPr lang="ja-JP" altLang="en-US" dirty="0" smtClean="0"/>
              <a:t>」を売リ始めた。「</a:t>
            </a:r>
            <a:r>
              <a:rPr lang="en-US" altLang="ja-JP" dirty="0" smtClean="0"/>
              <a:t>NES</a:t>
            </a:r>
            <a:r>
              <a:rPr lang="ja-JP" altLang="en-US" dirty="0" smtClean="0"/>
              <a:t>」の導入によって、アメリカの産業は家庭用ゲーム機の市場に注目するようになった。</a:t>
            </a:r>
            <a:endParaRPr lang="en-US" altLang="ja-JP" dirty="0" smtClean="0"/>
          </a:p>
          <a:p>
            <a:endParaRPr lang="en-US" altLang="ja-JP" dirty="0"/>
          </a:p>
          <a:p>
            <a:pPr marL="0" lvl="1" indent="0">
              <a:spcBef>
                <a:spcPts val="2000"/>
              </a:spcBef>
              <a:buClr>
                <a:schemeClr val="accent1">
                  <a:lumMod val="60000"/>
                  <a:lumOff val="40000"/>
                </a:schemeClr>
              </a:buClr>
              <a:buNone/>
            </a:pPr>
            <a:r>
              <a:rPr lang="en-US" dirty="0" smtClean="0"/>
              <a:t>						(</a:t>
            </a:r>
            <a:r>
              <a:rPr lang="en-US" dirty="0"/>
              <a:t>Dillon, 2011)</a:t>
            </a:r>
          </a:p>
          <a:p>
            <a:endParaRPr lang="en-US" altLang="ja-JP" dirty="0" smtClean="0"/>
          </a:p>
        </p:txBody>
      </p:sp>
    </p:spTree>
    <p:extLst>
      <p:ext uri="{BB962C8B-B14F-4D97-AF65-F5344CB8AC3E}">
        <p14:creationId xmlns:p14="http://schemas.microsoft.com/office/powerpoint/2010/main" val="17696895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ja-JP" altLang="en-US" dirty="0" smtClean="0"/>
              <a:t>家庭用ゲームかゲームセンターを選ぶかについての文化的な理由</a:t>
            </a:r>
            <a:endParaRPr lang="en-US" dirty="0"/>
          </a:p>
        </p:txBody>
      </p:sp>
      <p:sp>
        <p:nvSpPr>
          <p:cNvPr id="3" name="Content Placeholder 2"/>
          <p:cNvSpPr>
            <a:spLocks noGrp="1"/>
          </p:cNvSpPr>
          <p:nvPr>
            <p:ph idx="1"/>
          </p:nvPr>
        </p:nvSpPr>
        <p:spPr/>
        <p:txBody>
          <a:bodyPr>
            <a:normAutofit/>
          </a:bodyPr>
          <a:lstStyle/>
          <a:p>
            <a:r>
              <a:rPr lang="ja-JP" altLang="en-US" sz="1800" dirty="0" smtClean="0"/>
              <a:t>「アメリカと日本のゲームセンターにおける最も異なる点はその二つの国の人口統計や都市計画が関係している。」</a:t>
            </a:r>
            <a:endParaRPr lang="en-US" sz="1800" dirty="0" smtClean="0"/>
          </a:p>
          <a:p>
            <a:r>
              <a:rPr lang="ja-JP" altLang="en-US" sz="1800" dirty="0" smtClean="0"/>
              <a:t>「日本では、</a:t>
            </a:r>
            <a:r>
              <a:rPr lang="ja-JP" altLang="en-US" sz="1800" dirty="0"/>
              <a:t>都市に住んでいる人々が</a:t>
            </a:r>
            <a:r>
              <a:rPr lang="ja-JP" altLang="en-US" sz="1800" dirty="0" smtClean="0"/>
              <a:t>電車を使って郊外に住んでいる友達を訪ねる事は不便である。このような環境において、都市のゲームセンターは家に帰る前に人々にとっての溜り場や遊ぶのに便利な所になる。」</a:t>
            </a:r>
            <a:endParaRPr lang="en-US" sz="1800" dirty="0" smtClean="0"/>
          </a:p>
          <a:p>
            <a:r>
              <a:rPr lang="ja-JP" altLang="en-US" sz="1800" dirty="0"/>
              <a:t>アメリカ人が家庭用ゲーム機で遊ぶ</a:t>
            </a:r>
            <a:r>
              <a:rPr lang="ja-JP" altLang="en-US" sz="1800" dirty="0" smtClean="0"/>
              <a:t>「郊外</a:t>
            </a:r>
            <a:r>
              <a:rPr lang="ja-JP" altLang="en-US" sz="1800" dirty="0"/>
              <a:t>に</a:t>
            </a:r>
            <a:r>
              <a:rPr lang="ja-JP" altLang="en-US" sz="1800" dirty="0" smtClean="0"/>
              <a:t>作られた</a:t>
            </a:r>
            <a:r>
              <a:rPr lang="ja-JP" altLang="en-US" sz="1800" dirty="0"/>
              <a:t>広い</a:t>
            </a:r>
            <a:r>
              <a:rPr lang="ja-JP" altLang="en-US" sz="1800" dirty="0" smtClean="0"/>
              <a:t>遊ぶ</a:t>
            </a:r>
            <a:r>
              <a:rPr lang="ja-JP" altLang="en-US" sz="1800" dirty="0"/>
              <a:t>部屋」に比べて、日本</a:t>
            </a:r>
            <a:r>
              <a:rPr lang="ja-JP" altLang="en-US" sz="1800" dirty="0" smtClean="0"/>
              <a:t>での制限された生活や個人的な空間</a:t>
            </a:r>
            <a:endParaRPr lang="en-US" altLang="ja-JP" sz="1800" dirty="0" smtClean="0"/>
          </a:p>
          <a:p>
            <a:pPr marL="0" indent="0">
              <a:buNone/>
            </a:pPr>
            <a:r>
              <a:rPr lang="en-US" sz="1600" dirty="0">
                <a:solidFill>
                  <a:srgbClr val="C00000"/>
                </a:solidFill>
              </a:rPr>
              <a:t>	</a:t>
            </a:r>
            <a:r>
              <a:rPr lang="en-US" sz="1600" dirty="0" smtClean="0">
                <a:solidFill>
                  <a:srgbClr val="C00000"/>
                </a:solidFill>
              </a:rPr>
              <a:t>					</a:t>
            </a:r>
            <a:r>
              <a:rPr lang="en-US" sz="1600" dirty="0" smtClean="0">
                <a:solidFill>
                  <a:srgbClr val="000000"/>
                </a:solidFill>
              </a:rPr>
              <a:t>(Orland, 2012)</a:t>
            </a:r>
          </a:p>
          <a:p>
            <a:endParaRPr lang="en-US" dirty="0"/>
          </a:p>
        </p:txBody>
      </p:sp>
    </p:spTree>
    <p:extLst>
      <p:ext uri="{BB962C8B-B14F-4D97-AF65-F5344CB8AC3E}">
        <p14:creationId xmlns:p14="http://schemas.microsoft.com/office/powerpoint/2010/main" val="21451943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研究質問</a:t>
            </a:r>
            <a:endParaRPr lang="en-US" dirty="0"/>
          </a:p>
        </p:txBody>
      </p:sp>
      <p:sp>
        <p:nvSpPr>
          <p:cNvPr id="3" name="Content Placeholder 2"/>
          <p:cNvSpPr>
            <a:spLocks noGrp="1"/>
          </p:cNvSpPr>
          <p:nvPr>
            <p:ph idx="1"/>
          </p:nvPr>
        </p:nvSpPr>
        <p:spPr/>
        <p:txBody>
          <a:bodyPr/>
          <a:lstStyle/>
          <a:p>
            <a:pPr marL="0" indent="0">
              <a:buNone/>
            </a:pPr>
            <a:r>
              <a:rPr lang="ja-JP" altLang="en-US" dirty="0"/>
              <a:t>研究質問：</a:t>
            </a:r>
          </a:p>
          <a:p>
            <a:pPr marL="0" indent="0">
              <a:buNone/>
            </a:pPr>
            <a:r>
              <a:rPr lang="en-US" altLang="ja-JP" dirty="0"/>
              <a:t>1</a:t>
            </a:r>
            <a:r>
              <a:rPr lang="ja-JP" altLang="en-US" dirty="0"/>
              <a:t>） 日本ではゲームセンターが非常に流行ってい</a:t>
            </a:r>
            <a:r>
              <a:rPr lang="ja-JP" altLang="en-US" dirty="0" smtClean="0"/>
              <a:t>るが、ア</a:t>
            </a:r>
            <a:r>
              <a:rPr lang="ja-JP" altLang="en-US" dirty="0"/>
              <a:t>メリカでは衰退しているのはなぜか。</a:t>
            </a:r>
          </a:p>
          <a:p>
            <a:r>
              <a:rPr lang="ja-JP" altLang="en-US" dirty="0"/>
              <a:t>　　</a:t>
            </a:r>
            <a:r>
              <a:rPr lang="ja-JP" altLang="en-US" dirty="0" smtClean="0"/>
              <a:t>自</a:t>
            </a:r>
            <a:r>
              <a:rPr lang="ja-JP" altLang="en-US" dirty="0"/>
              <a:t>宅でテレビゲームをする事よりも、ゲームセンターで遊ぶ事の魅力は何なのか。</a:t>
            </a:r>
          </a:p>
          <a:p>
            <a:pPr marL="0" indent="0">
              <a:buNone/>
            </a:pPr>
            <a:r>
              <a:rPr lang="en-US" altLang="ja-JP" dirty="0"/>
              <a:t>2</a:t>
            </a:r>
            <a:r>
              <a:rPr lang="ja-JP" altLang="en-US" dirty="0"/>
              <a:t>） アメリカと日本のそれぞれのゲームセンターの中で、もっとも人気のあるゲームは何か。そして、その理由は何なのか。</a:t>
            </a:r>
            <a:endParaRPr lang="en-US" dirty="0"/>
          </a:p>
        </p:txBody>
      </p:sp>
    </p:spTree>
    <p:extLst>
      <p:ext uri="{BB962C8B-B14F-4D97-AF65-F5344CB8AC3E}">
        <p14:creationId xmlns:p14="http://schemas.microsoft.com/office/powerpoint/2010/main" val="65286604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ja-JP" altLang="en-US" dirty="0" smtClean="0">
                <a:ea typeface="HGP明朝E" charset="-128"/>
              </a:rPr>
              <a:t>研究方法</a:t>
            </a:r>
            <a:r>
              <a:rPr lang="en-US" altLang="ja-JP" dirty="0">
                <a:ea typeface="HGP明朝E" charset="-128"/>
              </a:rPr>
              <a:t/>
            </a:r>
            <a:br>
              <a:rPr lang="en-US" altLang="ja-JP" dirty="0">
                <a:ea typeface="HGP明朝E" charset="-128"/>
              </a:rPr>
            </a:br>
            <a:endParaRPr lang="en-US" dirty="0"/>
          </a:p>
        </p:txBody>
      </p:sp>
      <p:sp>
        <p:nvSpPr>
          <p:cNvPr id="3" name="Content Placeholder 2"/>
          <p:cNvSpPr>
            <a:spLocks noGrp="1"/>
          </p:cNvSpPr>
          <p:nvPr>
            <p:ph idx="1"/>
          </p:nvPr>
        </p:nvSpPr>
        <p:spPr/>
        <p:txBody>
          <a:bodyPr>
            <a:normAutofit/>
          </a:bodyPr>
          <a:lstStyle/>
          <a:p>
            <a:r>
              <a:rPr lang="ja-JP" altLang="en-US" dirty="0" smtClean="0">
                <a:solidFill>
                  <a:schemeClr val="tx2"/>
                </a:solidFill>
                <a:latin typeface="ＭＳ Ｐゴシック"/>
                <a:ea typeface="ＭＳ Ｐゴシック"/>
                <a:cs typeface="ＭＳ Ｐゴシック"/>
              </a:rPr>
              <a:t>参加者</a:t>
            </a:r>
            <a:endParaRPr lang="en-US" altLang="ja-JP" dirty="0" smtClean="0">
              <a:solidFill>
                <a:schemeClr val="tx2"/>
              </a:solidFill>
              <a:latin typeface="ＭＳ Ｐゴシック"/>
              <a:ea typeface="ＭＳ Ｐゴシック"/>
              <a:cs typeface="ＭＳ Ｐゴシック"/>
            </a:endParaRPr>
          </a:p>
          <a:p>
            <a:pPr lvl="1"/>
            <a:r>
              <a:rPr lang="ja-JP" altLang="en-US" dirty="0" smtClean="0">
                <a:solidFill>
                  <a:schemeClr val="tx1"/>
                </a:solidFill>
                <a:latin typeface="ＭＳ Ｐゴシック"/>
                <a:ea typeface="ＭＳ Ｐゴシック"/>
                <a:cs typeface="ＭＳ Ｐゴシック"/>
              </a:rPr>
              <a:t>アメリカ人（３０）</a:t>
            </a:r>
            <a:endParaRPr lang="en-US" altLang="ja-JP" dirty="0">
              <a:solidFill>
                <a:schemeClr val="tx1"/>
              </a:solidFill>
              <a:latin typeface="ＭＳ Ｐゴシック"/>
              <a:ea typeface="ＭＳ Ｐゴシック"/>
              <a:cs typeface="ＭＳ Ｐゴシック"/>
            </a:endParaRPr>
          </a:p>
          <a:p>
            <a:pPr lvl="2"/>
            <a:r>
              <a:rPr lang="ja-JP" altLang="en-US" dirty="0" smtClean="0">
                <a:solidFill>
                  <a:schemeClr val="tx1"/>
                </a:solidFill>
                <a:latin typeface="ＭＳ Ｐゴシック"/>
                <a:ea typeface="ＭＳ Ｐゴシック"/>
                <a:cs typeface="ＭＳ Ｐゴシック"/>
              </a:rPr>
              <a:t>男性</a:t>
            </a:r>
            <a:r>
              <a:rPr lang="en-US" altLang="ja-JP" dirty="0" smtClean="0">
                <a:solidFill>
                  <a:schemeClr val="tx1"/>
                </a:solidFill>
                <a:latin typeface="ＭＳ Ｐゴシック"/>
                <a:ea typeface="ＭＳ Ｐゴシック"/>
                <a:cs typeface="ＭＳ Ｐゴシック"/>
              </a:rPr>
              <a:t>(17</a:t>
            </a:r>
            <a:r>
              <a:rPr lang="ja-JP" altLang="en-US" dirty="0" smtClean="0">
                <a:solidFill>
                  <a:schemeClr val="tx1"/>
                </a:solidFill>
                <a:latin typeface="ＭＳ Ｐゴシック"/>
                <a:ea typeface="ＭＳ Ｐゴシック"/>
                <a:cs typeface="ＭＳ Ｐゴシック"/>
              </a:rPr>
              <a:t>）女性（</a:t>
            </a:r>
            <a:r>
              <a:rPr lang="en-US" altLang="ja-JP" dirty="0" smtClean="0">
                <a:solidFill>
                  <a:schemeClr val="tx1"/>
                </a:solidFill>
                <a:latin typeface="ＭＳ Ｐゴシック"/>
                <a:ea typeface="ＭＳ Ｐゴシック"/>
                <a:cs typeface="ＭＳ Ｐゴシック"/>
              </a:rPr>
              <a:t>13</a:t>
            </a:r>
            <a:r>
              <a:rPr lang="ja-JP" altLang="en-US" dirty="0" smtClean="0">
                <a:solidFill>
                  <a:schemeClr val="tx1"/>
                </a:solidFill>
                <a:latin typeface="ＭＳ Ｐゴシック"/>
                <a:ea typeface="ＭＳ Ｐゴシック"/>
                <a:cs typeface="ＭＳ Ｐゴシック"/>
              </a:rPr>
              <a:t>）</a:t>
            </a:r>
            <a:endParaRPr lang="en-US" altLang="ja-JP" dirty="0">
              <a:solidFill>
                <a:schemeClr val="tx1"/>
              </a:solidFill>
              <a:latin typeface="ＭＳ Ｐゴシック"/>
              <a:ea typeface="ＭＳ Ｐゴシック"/>
              <a:cs typeface="ＭＳ Ｐゴシック"/>
            </a:endParaRPr>
          </a:p>
          <a:p>
            <a:pPr lvl="1"/>
            <a:r>
              <a:rPr lang="ja-JP" altLang="en-US" dirty="0" smtClean="0">
                <a:solidFill>
                  <a:schemeClr val="tx1"/>
                </a:solidFill>
                <a:latin typeface="ＭＳ Ｐゴシック"/>
                <a:ea typeface="ＭＳ Ｐゴシック"/>
                <a:cs typeface="ＭＳ Ｐゴシック"/>
              </a:rPr>
              <a:t>日本人</a:t>
            </a:r>
            <a:r>
              <a:rPr lang="en-US" altLang="ja-JP" dirty="0" smtClean="0">
                <a:solidFill>
                  <a:schemeClr val="tx1"/>
                </a:solidFill>
                <a:latin typeface="ＭＳ Ｐゴシック"/>
                <a:ea typeface="ＭＳ Ｐゴシック"/>
                <a:cs typeface="ＭＳ Ｐゴシック"/>
              </a:rPr>
              <a:t> (22)</a:t>
            </a:r>
          </a:p>
          <a:p>
            <a:pPr lvl="2"/>
            <a:r>
              <a:rPr lang="ja-JP" altLang="en-US" dirty="0" smtClean="0">
                <a:solidFill>
                  <a:schemeClr val="tx1"/>
                </a:solidFill>
                <a:latin typeface="ＭＳ Ｐゴシック"/>
                <a:ea typeface="ＭＳ Ｐゴシック"/>
                <a:cs typeface="ＭＳ Ｐゴシック"/>
              </a:rPr>
              <a:t>男性（</a:t>
            </a:r>
            <a:r>
              <a:rPr lang="en-US" altLang="ja-JP" dirty="0" smtClean="0">
                <a:solidFill>
                  <a:schemeClr val="tx1"/>
                </a:solidFill>
                <a:latin typeface="ＭＳ Ｐゴシック"/>
                <a:ea typeface="ＭＳ Ｐゴシック"/>
                <a:cs typeface="ＭＳ Ｐゴシック"/>
              </a:rPr>
              <a:t>8</a:t>
            </a:r>
            <a:r>
              <a:rPr lang="ja-JP" altLang="en-US" dirty="0" smtClean="0">
                <a:solidFill>
                  <a:schemeClr val="tx1"/>
                </a:solidFill>
                <a:latin typeface="ＭＳ Ｐゴシック"/>
                <a:ea typeface="ＭＳ Ｐゴシック"/>
                <a:cs typeface="ＭＳ Ｐゴシック"/>
              </a:rPr>
              <a:t>）女性（</a:t>
            </a:r>
            <a:r>
              <a:rPr lang="en-US" altLang="ja-JP" dirty="0" smtClean="0">
                <a:solidFill>
                  <a:schemeClr val="tx1"/>
                </a:solidFill>
                <a:latin typeface="ＭＳ Ｐゴシック"/>
                <a:ea typeface="ＭＳ Ｐゴシック"/>
                <a:cs typeface="ＭＳ Ｐゴシック"/>
              </a:rPr>
              <a:t>14</a:t>
            </a:r>
            <a:r>
              <a:rPr lang="ja-JP" altLang="en-US" dirty="0" smtClean="0">
                <a:solidFill>
                  <a:schemeClr val="tx1"/>
                </a:solidFill>
                <a:latin typeface="ＭＳ Ｐゴシック"/>
                <a:ea typeface="ＭＳ Ｐゴシック"/>
                <a:cs typeface="ＭＳ Ｐゴシック"/>
              </a:rPr>
              <a:t>）</a:t>
            </a:r>
            <a:endParaRPr lang="en-US" altLang="ja-JP" dirty="0">
              <a:solidFill>
                <a:schemeClr val="tx1"/>
              </a:solidFill>
              <a:latin typeface="ＭＳ Ｐゴシック"/>
              <a:ea typeface="ＭＳ Ｐゴシック"/>
              <a:cs typeface="ＭＳ Ｐゴシック"/>
            </a:endParaRPr>
          </a:p>
          <a:p>
            <a:pPr lvl="1"/>
            <a:endParaRPr lang="en-US" altLang="ja-JP" dirty="0">
              <a:solidFill>
                <a:schemeClr val="tx1"/>
              </a:solidFill>
              <a:latin typeface="ＭＳ Ｐゴシック"/>
              <a:ea typeface="ＭＳ Ｐゴシック"/>
              <a:cs typeface="ＭＳ Ｐゴシック"/>
            </a:endParaRPr>
          </a:p>
          <a:p>
            <a:pPr lvl="1"/>
            <a:r>
              <a:rPr lang="ja-JP" altLang="en-US" dirty="0" smtClean="0">
                <a:solidFill>
                  <a:schemeClr val="tx1"/>
                </a:solidFill>
                <a:latin typeface="ＭＳ Ｐゴシック"/>
                <a:ea typeface="ＭＳ Ｐゴシック"/>
                <a:cs typeface="ＭＳ Ｐゴシック"/>
              </a:rPr>
              <a:t>調査方法</a:t>
            </a:r>
            <a:endParaRPr lang="en-US" altLang="ja-JP" dirty="0" smtClean="0">
              <a:solidFill>
                <a:schemeClr val="tx1"/>
              </a:solidFill>
              <a:latin typeface="ＭＳ Ｐゴシック"/>
              <a:ea typeface="ＭＳ Ｐゴシック"/>
              <a:cs typeface="ＭＳ Ｐゴシック"/>
            </a:endParaRPr>
          </a:p>
          <a:p>
            <a:pPr lvl="2"/>
            <a:r>
              <a:rPr lang="ja-JP" altLang="en-US" dirty="0" smtClean="0">
                <a:solidFill>
                  <a:schemeClr val="tx1"/>
                </a:solidFill>
                <a:latin typeface="ＭＳ Ｐゴシック"/>
                <a:ea typeface="ＭＳ Ｐゴシック"/>
                <a:cs typeface="ＭＳ Ｐゴシック"/>
              </a:rPr>
              <a:t>オンラインアンケート</a:t>
            </a:r>
            <a:r>
              <a:rPr lang="en-US" altLang="ja-JP" dirty="0" smtClean="0">
                <a:solidFill>
                  <a:schemeClr val="tx1"/>
                </a:solidFill>
                <a:latin typeface="ＭＳ Ｐゴシック"/>
                <a:ea typeface="ＭＳ Ｐゴシック"/>
                <a:cs typeface="ＭＳ Ｐゴシック"/>
              </a:rPr>
              <a:t> </a:t>
            </a:r>
          </a:p>
          <a:p>
            <a:pPr lvl="3"/>
            <a:r>
              <a:rPr lang="ja-JP" altLang="en-US" dirty="0" smtClean="0">
                <a:latin typeface="ＭＳ Ｐゴシック"/>
                <a:ea typeface="ＭＳ Ｐゴシック"/>
                <a:cs typeface="ＭＳ Ｐゴシック"/>
                <a:hlinkClick r:id="rId3" action="ppaction://hlinkfile"/>
              </a:rPr>
              <a:t>英語のアンケート</a:t>
            </a:r>
            <a:endParaRPr lang="en-US" altLang="ja-JP" dirty="0" smtClean="0">
              <a:latin typeface="ＭＳ Ｐゴシック"/>
              <a:ea typeface="ＭＳ Ｐゴシック"/>
              <a:cs typeface="ＭＳ Ｐゴシック"/>
            </a:endParaRPr>
          </a:p>
          <a:p>
            <a:pPr lvl="3"/>
            <a:r>
              <a:rPr lang="ja-JP" altLang="en-US" dirty="0" smtClean="0">
                <a:latin typeface="ＭＳ Ｐゴシック"/>
                <a:ea typeface="ＭＳ Ｐゴシック"/>
                <a:cs typeface="ＭＳ Ｐゴシック"/>
                <a:hlinkClick r:id="rId4" action="ppaction://hlinkfile"/>
              </a:rPr>
              <a:t>日本語のアンケート</a:t>
            </a:r>
            <a:endParaRPr lang="en-US" dirty="0">
              <a:latin typeface="ＭＳ Ｐゴシック"/>
              <a:ea typeface="ＭＳ Ｐゴシック"/>
              <a:cs typeface="ＭＳ Ｐゴシック"/>
            </a:endParaRPr>
          </a:p>
        </p:txBody>
      </p:sp>
    </p:spTree>
    <p:extLst>
      <p:ext uri="{BB962C8B-B14F-4D97-AF65-F5344CB8AC3E}">
        <p14:creationId xmlns:p14="http://schemas.microsoft.com/office/powerpoint/2010/main" val="42651802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99160"/>
            <a:ext cx="7520940" cy="548640"/>
          </a:xfrm>
        </p:spPr>
        <p:txBody>
          <a:bodyPr>
            <a:normAutofit fontScale="90000"/>
          </a:bodyPr>
          <a:lstStyle/>
          <a:p>
            <a:r>
              <a:rPr lang="ja-JP" altLang="en-US" dirty="0" smtClean="0">
                <a:ea typeface="HGP明朝E" charset="-128"/>
              </a:rPr>
              <a:t>研究質問１</a:t>
            </a:r>
            <a:endParaRPr lang="en-US" dirty="0"/>
          </a:p>
        </p:txBody>
      </p:sp>
      <p:sp>
        <p:nvSpPr>
          <p:cNvPr id="3" name="Content Placeholder 2"/>
          <p:cNvSpPr>
            <a:spLocks noGrp="1"/>
          </p:cNvSpPr>
          <p:nvPr>
            <p:ph idx="1"/>
          </p:nvPr>
        </p:nvSpPr>
        <p:spPr>
          <a:xfrm>
            <a:off x="822960" y="1754151"/>
            <a:ext cx="7520940" cy="3579849"/>
          </a:xfrm>
        </p:spPr>
        <p:txBody>
          <a:bodyPr/>
          <a:lstStyle/>
          <a:p>
            <a:pPr marL="0" indent="0">
              <a:buNone/>
            </a:pPr>
            <a:r>
              <a:rPr lang="ja-JP" altLang="en-US" sz="2000" dirty="0">
                <a:ea typeface="ＭＳ Ｐゴシック" pitchFamily="34" charset="-128"/>
              </a:rPr>
              <a:t>日本ではゲームセンターが非常に流行ってい</a:t>
            </a:r>
            <a:r>
              <a:rPr lang="ja-JP" altLang="en-US" sz="2000" dirty="0" smtClean="0">
                <a:ea typeface="ＭＳ Ｐゴシック" pitchFamily="34" charset="-128"/>
              </a:rPr>
              <a:t>るが、ア</a:t>
            </a:r>
            <a:r>
              <a:rPr lang="ja-JP" altLang="en-US" sz="2000" dirty="0">
                <a:ea typeface="ＭＳ Ｐゴシック" pitchFamily="34" charset="-128"/>
              </a:rPr>
              <a:t>メリカでは衰退しているのはなぜか</a:t>
            </a:r>
            <a:r>
              <a:rPr lang="ja-JP" altLang="en-US" sz="2000" dirty="0" smtClean="0">
                <a:ea typeface="ＭＳ Ｐゴシック" pitchFamily="34" charset="-128"/>
              </a:rPr>
              <a:t>。</a:t>
            </a:r>
            <a:endParaRPr lang="en-US" altLang="ja-JP" sz="2000" dirty="0" smtClean="0">
              <a:ea typeface="ＭＳ Ｐゴシック" pitchFamily="34" charset="-128"/>
            </a:endParaRPr>
          </a:p>
          <a:p>
            <a:pPr marL="0" indent="0">
              <a:buNone/>
            </a:pPr>
            <a:endParaRPr lang="en-US" dirty="0"/>
          </a:p>
          <a:p>
            <a:pPr lvl="1"/>
            <a:r>
              <a:rPr lang="ja-JP" altLang="en-US" dirty="0" smtClean="0"/>
              <a:t>子供の時から現在にかけてゲームセンターに行く頻度</a:t>
            </a:r>
            <a:endParaRPr lang="en-US" dirty="0" smtClean="0"/>
          </a:p>
          <a:p>
            <a:pPr lvl="1"/>
            <a:r>
              <a:rPr lang="ja-JP" altLang="en-US" dirty="0" smtClean="0"/>
              <a:t>ゲームセンターにいる時間の比較</a:t>
            </a:r>
            <a:endParaRPr lang="en-US" dirty="0" smtClean="0"/>
          </a:p>
          <a:p>
            <a:pPr lvl="1"/>
            <a:r>
              <a:rPr lang="ja-JP" altLang="en-US" dirty="0" smtClean="0"/>
              <a:t>家庭用ゲーム機所有の比較</a:t>
            </a:r>
            <a:endParaRPr lang="en-US" dirty="0" smtClean="0"/>
          </a:p>
          <a:p>
            <a:pPr lvl="1"/>
            <a:r>
              <a:rPr lang="ja-JP" altLang="en-US" dirty="0" smtClean="0"/>
              <a:t>友達とゲーム機で遊ぶ頻度</a:t>
            </a:r>
            <a:endParaRPr lang="en-US" dirty="0"/>
          </a:p>
        </p:txBody>
      </p:sp>
    </p:spTree>
    <p:extLst>
      <p:ext uri="{BB962C8B-B14F-4D97-AF65-F5344CB8AC3E}">
        <p14:creationId xmlns:p14="http://schemas.microsoft.com/office/powerpoint/2010/main" val="7665632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15644"/>
            <a:ext cx="8042276" cy="1336956"/>
          </a:xfrm>
        </p:spPr>
        <p:txBody>
          <a:bodyPr>
            <a:normAutofit fontScale="90000"/>
          </a:bodyPr>
          <a:lstStyle/>
          <a:p>
            <a:pPr marL="0" indent="0"/>
            <a:r>
              <a:rPr lang="ja-JP" altLang="en-US" sz="2800" dirty="0" smtClean="0">
                <a:solidFill>
                  <a:schemeClr val="accent1"/>
                </a:solidFill>
              </a:rPr>
              <a:t>子供の時から現在にかけてゲームセンターに行く頻度</a:t>
            </a:r>
            <a:r>
              <a:rPr lang="en-US" sz="2800" dirty="0" smtClean="0">
                <a:solidFill>
                  <a:schemeClr val="accent1"/>
                </a:solidFill>
              </a:rPr>
              <a:t/>
            </a:r>
            <a:br>
              <a:rPr lang="en-US" sz="2800" dirty="0" smtClean="0">
                <a:solidFill>
                  <a:schemeClr val="accent1"/>
                </a:solidFill>
              </a:rPr>
            </a:br>
            <a:r>
              <a:rPr lang="en-US" sz="2800" dirty="0" smtClean="0"/>
              <a:t/>
            </a:r>
            <a:br>
              <a:rPr lang="en-US" sz="2800" dirty="0" smtClean="0"/>
            </a:br>
            <a:r>
              <a:rPr lang="ja-JP" altLang="en-US" sz="2000" dirty="0">
                <a:ea typeface="ＭＳ Ｐゴシック" pitchFamily="34" charset="-128"/>
              </a:rPr>
              <a:t>日本ではゲームセンターが非常に流行っている一方でアメリカでは衰退しているのはなぜか。</a:t>
            </a:r>
            <a:endParaRPr lang="en-US" altLang="ja-JP" sz="2000" dirty="0">
              <a:ea typeface="ＭＳ Ｐゴシック" pitchFamily="34" charset="-128"/>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407406028"/>
              </p:ext>
            </p:extLst>
          </p:nvPr>
        </p:nvGraphicFramePr>
        <p:xfrm>
          <a:off x="4343400" y="1828800"/>
          <a:ext cx="5013325" cy="2819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62000" y="5200471"/>
            <a:ext cx="8001000" cy="1200329"/>
          </a:xfrm>
          <a:prstGeom prst="rect">
            <a:avLst/>
          </a:prstGeom>
          <a:noFill/>
        </p:spPr>
        <p:txBody>
          <a:bodyPr wrap="square" rtlCol="0">
            <a:spAutoFit/>
          </a:bodyPr>
          <a:lstStyle/>
          <a:p>
            <a:pPr marL="285750" indent="-285750">
              <a:buFont typeface="Arial"/>
              <a:buChar char="•"/>
            </a:pPr>
            <a:r>
              <a:rPr lang="ja-JP" altLang="en-US" dirty="0" smtClean="0"/>
              <a:t>子供の時に、アメリカ人と日本人の学生は大人より高い頻度でゲームセンターに行っている。</a:t>
            </a:r>
            <a:endParaRPr lang="en-US" altLang="ja-JP" dirty="0" smtClean="0"/>
          </a:p>
          <a:p>
            <a:pPr marL="285750" indent="-285750">
              <a:buFont typeface="Arial"/>
              <a:buChar char="•"/>
            </a:pPr>
            <a:r>
              <a:rPr lang="ja-JP" altLang="en-US" dirty="0" smtClean="0"/>
              <a:t>現在、日本人の学生はアメリカ人の学生より高い頻度でゲームセンターに行くが、その頻度は一か月や一年間に一度である。</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543877096"/>
              </p:ext>
            </p:extLst>
          </p:nvPr>
        </p:nvGraphicFramePr>
        <p:xfrm>
          <a:off x="304800" y="1828800"/>
          <a:ext cx="4267200" cy="2819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85912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a:r>
              <a:rPr lang="ja-JP" altLang="en-US" sz="3200" dirty="0" smtClean="0">
                <a:solidFill>
                  <a:srgbClr val="2C7C9F"/>
                </a:solidFill>
                <a:latin typeface="ＭＳ Ｐゴシック"/>
                <a:ea typeface="ＭＳ Ｐゴシック"/>
                <a:cs typeface="ＭＳ Ｐゴシック"/>
              </a:rPr>
              <a:t>ゲームセンターにいる時間の比較</a:t>
            </a:r>
            <a:endParaRPr lang="en-US" sz="3200" dirty="0" smtClean="0">
              <a:solidFill>
                <a:srgbClr val="2C7C9F"/>
              </a:solidFill>
              <a:latin typeface="ＭＳ Ｐゴシック"/>
              <a:ea typeface="ＭＳ Ｐゴシック"/>
              <a:cs typeface="ＭＳ Ｐゴシック"/>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6163031"/>
              </p:ext>
            </p:extLst>
          </p:nvPr>
        </p:nvGraphicFramePr>
        <p:xfrm>
          <a:off x="4495800" y="1524000"/>
          <a:ext cx="4270375"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a:graphicFrameLocks/>
          </p:cNvGraphicFramePr>
          <p:nvPr>
            <p:extLst>
              <p:ext uri="{D42A27DB-BD31-4B8C-83A1-F6EECF244321}">
                <p14:modId xmlns:p14="http://schemas.microsoft.com/office/powerpoint/2010/main" val="1733326183"/>
              </p:ext>
            </p:extLst>
          </p:nvPr>
        </p:nvGraphicFramePr>
        <p:xfrm>
          <a:off x="609600" y="1524000"/>
          <a:ext cx="3886200"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685800" y="5410200"/>
            <a:ext cx="8077200" cy="646331"/>
          </a:xfrm>
          <a:prstGeom prst="rect">
            <a:avLst/>
          </a:prstGeom>
          <a:noFill/>
        </p:spPr>
        <p:txBody>
          <a:bodyPr wrap="square" rtlCol="0">
            <a:spAutoFit/>
          </a:bodyPr>
          <a:lstStyle/>
          <a:p>
            <a:r>
              <a:rPr lang="ja-JP" altLang="en-US" dirty="0" smtClean="0"/>
              <a:t>アメリカ人の学生は日本人の学生より長い時間ゲームセンターにいると答えた。　この傾向は子供や大人の両方に当てはまる。</a:t>
            </a:r>
            <a:endParaRPr lang="en-US" dirty="0"/>
          </a:p>
        </p:txBody>
      </p:sp>
    </p:spTree>
    <p:extLst>
      <p:ext uri="{BB962C8B-B14F-4D97-AF65-F5344CB8AC3E}">
        <p14:creationId xmlns:p14="http://schemas.microsoft.com/office/powerpoint/2010/main" val="277306632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ゲームセンターの数</a:t>
            </a:r>
            <a:endParaRPr lang="en-US" dirty="0"/>
          </a:p>
        </p:txBody>
      </p:sp>
      <p:sp>
        <p:nvSpPr>
          <p:cNvPr id="3" name="Content Placeholder 2"/>
          <p:cNvSpPr>
            <a:spLocks noGrp="1"/>
          </p:cNvSpPr>
          <p:nvPr>
            <p:ph idx="1"/>
          </p:nvPr>
        </p:nvSpPr>
        <p:spPr>
          <a:xfrm>
            <a:off x="549275" y="4800600"/>
            <a:ext cx="8042276" cy="1143000"/>
          </a:xfrm>
        </p:spPr>
        <p:txBody>
          <a:bodyPr>
            <a:normAutofit fontScale="62500" lnSpcReduction="20000"/>
          </a:bodyPr>
          <a:lstStyle/>
          <a:p>
            <a:r>
              <a:rPr lang="ja-JP" altLang="en-US" dirty="0" smtClean="0"/>
              <a:t>この結果からアメリカのゲームセンターがこの十年間で</a:t>
            </a:r>
            <a:r>
              <a:rPr lang="ja-JP" altLang="en-US" dirty="0"/>
              <a:t>減少</a:t>
            </a:r>
            <a:r>
              <a:rPr lang="ja-JP" altLang="en-US" dirty="0" smtClean="0"/>
              <a:t>している事が分かった。</a:t>
            </a:r>
            <a:endParaRPr lang="en-US" altLang="ja-JP" dirty="0" smtClean="0"/>
          </a:p>
          <a:p>
            <a:r>
              <a:rPr lang="ja-JP" altLang="en-US" dirty="0" smtClean="0"/>
              <a:t>日本人の回答者は日本のゲームセンタ</a:t>
            </a:r>
            <a:r>
              <a:rPr lang="ja-JP" altLang="en-US" dirty="0"/>
              <a:t>ーの</a:t>
            </a:r>
            <a:r>
              <a:rPr lang="ja-JP" altLang="en-US" dirty="0" smtClean="0"/>
              <a:t>数を知らないと答えた。</a:t>
            </a:r>
            <a:endParaRPr lang="en-US" dirty="0" smtClean="0"/>
          </a:p>
          <a:p>
            <a:pPr lvl="2"/>
            <a:r>
              <a:rPr lang="ja-JP" altLang="en-US" dirty="0" smtClean="0"/>
              <a:t>一方、二つ目に多かった回答は「ゲームセンターが増えている」である。この結果は日本のアミューズメント産業の人気の回復を示唆しているのかもしれない。</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365782819"/>
              </p:ext>
            </p:extLst>
          </p:nvPr>
        </p:nvGraphicFramePr>
        <p:xfrm>
          <a:off x="152400" y="1676400"/>
          <a:ext cx="4724400" cy="32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3711391820"/>
              </p:ext>
            </p:extLst>
          </p:nvPr>
        </p:nvGraphicFramePr>
        <p:xfrm>
          <a:off x="4191000" y="1600200"/>
          <a:ext cx="4953000" cy="3352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7304661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a:r>
              <a:rPr lang="ja-JP" altLang="en-US" sz="3600" dirty="0" smtClean="0">
                <a:solidFill>
                  <a:srgbClr val="2C7C9F"/>
                </a:solidFill>
              </a:rPr>
              <a:t>家庭用ゲーム機所有の比較</a:t>
            </a:r>
            <a:endParaRPr lang="en-US" sz="3600" dirty="0" smtClean="0">
              <a:solidFill>
                <a:srgbClr val="2C7C9F"/>
              </a:solidFill>
            </a:endParaRPr>
          </a:p>
        </p:txBody>
      </p:sp>
      <p:graphicFrame>
        <p:nvGraphicFramePr>
          <p:cNvPr id="4" name="Chart 3"/>
          <p:cNvGraphicFramePr>
            <a:graphicFrameLocks/>
          </p:cNvGraphicFramePr>
          <p:nvPr>
            <p:extLst>
              <p:ext uri="{D42A27DB-BD31-4B8C-83A1-F6EECF244321}">
                <p14:modId xmlns:p14="http://schemas.microsoft.com/office/powerpoint/2010/main" val="4196720716"/>
              </p:ext>
            </p:extLst>
          </p:nvPr>
        </p:nvGraphicFramePr>
        <p:xfrm>
          <a:off x="152400" y="1524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2777182140"/>
              </p:ext>
            </p:extLst>
          </p:nvPr>
        </p:nvGraphicFramePr>
        <p:xfrm>
          <a:off x="4267200" y="152400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533400" y="4953000"/>
            <a:ext cx="8077200" cy="1200329"/>
          </a:xfrm>
          <a:prstGeom prst="rect">
            <a:avLst/>
          </a:prstGeom>
          <a:noFill/>
        </p:spPr>
        <p:txBody>
          <a:bodyPr wrap="square" rtlCol="0">
            <a:spAutoFit/>
          </a:bodyPr>
          <a:lstStyle/>
          <a:p>
            <a:pPr marL="285750" indent="-285750">
              <a:buFont typeface="Arial" panose="020B0604020202020204" pitchFamily="34" charset="0"/>
              <a:buChar char="•"/>
            </a:pPr>
            <a:r>
              <a:rPr lang="ja-JP" altLang="en-US" dirty="0" smtClean="0"/>
              <a:t>この結果によると、大学生の家庭用ゲーム機の所有も減っている。</a:t>
            </a:r>
            <a:endParaRPr lang="en-US" altLang="ja-JP" dirty="0" smtClean="0"/>
          </a:p>
          <a:p>
            <a:endParaRPr lang="en-US" dirty="0" smtClean="0"/>
          </a:p>
          <a:p>
            <a:pPr marL="285750" indent="-285750">
              <a:buFont typeface="Arial" panose="020B0604020202020204" pitchFamily="34" charset="0"/>
              <a:buChar char="•"/>
            </a:pPr>
            <a:r>
              <a:rPr lang="ja-JP" altLang="en-US" dirty="0" smtClean="0"/>
              <a:t>この結果の理由は大学生が大人になり、両親の家を離れ、家庭用ゲーム機を買うためのお金がないからと考えられる。</a:t>
            </a:r>
            <a:endParaRPr lang="en-US" dirty="0"/>
          </a:p>
        </p:txBody>
      </p:sp>
    </p:spTree>
    <p:extLst>
      <p:ext uri="{BB962C8B-B14F-4D97-AF65-F5344CB8AC3E}">
        <p14:creationId xmlns:p14="http://schemas.microsoft.com/office/powerpoint/2010/main" val="38773544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4800" b="1" dirty="0"/>
              <a:t>概要</a:t>
            </a:r>
          </a:p>
        </p:txBody>
      </p:sp>
      <p:sp>
        <p:nvSpPr>
          <p:cNvPr id="3" name="Content Placeholder 2"/>
          <p:cNvSpPr>
            <a:spLocks noGrp="1"/>
          </p:cNvSpPr>
          <p:nvPr>
            <p:ph idx="1"/>
          </p:nvPr>
        </p:nvSpPr>
        <p:spPr/>
        <p:txBody>
          <a:bodyPr>
            <a:noAutofit/>
          </a:bodyPr>
          <a:lstStyle/>
          <a:p>
            <a:pPr marL="0" indent="0">
              <a:lnSpc>
                <a:spcPct val="70000"/>
              </a:lnSpc>
              <a:buNone/>
            </a:pPr>
            <a:r>
              <a:rPr lang="en-US" sz="1800" dirty="0" smtClean="0"/>
              <a:t>1.</a:t>
            </a:r>
            <a:r>
              <a:rPr lang="ja-JP" altLang="en-US" sz="1800" dirty="0" smtClean="0"/>
              <a:t>　</a:t>
            </a:r>
            <a:r>
              <a:rPr lang="ja-JP" altLang="en-US" sz="1800" dirty="0" smtClean="0">
                <a:solidFill>
                  <a:schemeClr val="tx1"/>
                </a:solidFill>
                <a:effectLst>
                  <a:outerShdw blurRad="38100" dist="38100" dir="2700000" algn="tl">
                    <a:srgbClr val="DDDDDD"/>
                  </a:outerShdw>
                </a:effectLst>
                <a:latin typeface="Gill Sans MT" charset="0"/>
                <a:ea typeface="ＭＳ ゴシック" charset="0"/>
                <a:cs typeface="ＭＳ ゴシック" charset="0"/>
              </a:rPr>
              <a:t>研究</a:t>
            </a:r>
            <a:r>
              <a:rPr lang="ja-JP" altLang="en-US" sz="1800" dirty="0">
                <a:solidFill>
                  <a:schemeClr val="tx1"/>
                </a:solidFill>
                <a:effectLst>
                  <a:outerShdw blurRad="38100" dist="38100" dir="2700000" algn="tl">
                    <a:srgbClr val="DDDDDD"/>
                  </a:outerShdw>
                </a:effectLst>
                <a:latin typeface="Gill Sans MT" charset="0"/>
                <a:ea typeface="ＭＳ ゴシック" charset="0"/>
                <a:cs typeface="ＭＳ ゴシック" charset="0"/>
              </a:rPr>
              <a:t>の重要性</a:t>
            </a:r>
            <a:endParaRPr lang="en-US" sz="1800" dirty="0">
              <a:solidFill>
                <a:schemeClr val="tx1"/>
              </a:solidFill>
            </a:endParaRPr>
          </a:p>
          <a:p>
            <a:pPr marL="0" indent="0">
              <a:lnSpc>
                <a:spcPct val="70000"/>
              </a:lnSpc>
              <a:buNone/>
            </a:pPr>
            <a:r>
              <a:rPr lang="en-US" sz="1800" dirty="0" smtClean="0"/>
              <a:t>2.</a:t>
            </a:r>
            <a:r>
              <a:rPr lang="ja-JP" altLang="en-US" sz="1800" dirty="0" smtClean="0"/>
              <a:t>　研究質問</a:t>
            </a:r>
            <a:endParaRPr lang="en-US" altLang="ja-JP" sz="1800" dirty="0" smtClean="0"/>
          </a:p>
          <a:p>
            <a:pPr marL="0" indent="0">
              <a:lnSpc>
                <a:spcPct val="70000"/>
              </a:lnSpc>
              <a:buNone/>
            </a:pPr>
            <a:r>
              <a:rPr lang="en-US" sz="1800" dirty="0" smtClean="0"/>
              <a:t>3.</a:t>
            </a:r>
            <a:r>
              <a:rPr lang="ja-JP" altLang="en-US" sz="1800" dirty="0" smtClean="0"/>
              <a:t>　</a:t>
            </a:r>
            <a:r>
              <a:rPr lang="ja-JP" altLang="en-US" sz="1800" dirty="0" smtClean="0">
                <a:solidFill>
                  <a:schemeClr val="tx1"/>
                </a:solidFill>
                <a:effectLst>
                  <a:outerShdw blurRad="38100" dist="38100" dir="2700000" algn="tl">
                    <a:srgbClr val="DDDDDD"/>
                  </a:outerShdw>
                </a:effectLst>
                <a:latin typeface="Gill Sans MT" charset="0"/>
                <a:ea typeface="ＭＳ ゴシック" charset="0"/>
                <a:cs typeface="ＭＳ ゴシック" charset="0"/>
              </a:rPr>
              <a:t>研究</a:t>
            </a:r>
            <a:r>
              <a:rPr lang="ja-JP" altLang="en-US" sz="1800" dirty="0">
                <a:solidFill>
                  <a:schemeClr val="tx1"/>
                </a:solidFill>
                <a:effectLst>
                  <a:outerShdw blurRad="38100" dist="38100" dir="2700000" algn="tl">
                    <a:srgbClr val="DDDDDD"/>
                  </a:outerShdw>
                </a:effectLst>
                <a:latin typeface="Gill Sans MT" charset="0"/>
                <a:ea typeface="ＭＳ ゴシック" charset="0"/>
                <a:cs typeface="ＭＳ ゴシック" charset="0"/>
              </a:rPr>
              <a:t>背景</a:t>
            </a:r>
            <a:endParaRPr lang="en-US" sz="1800" dirty="0">
              <a:solidFill>
                <a:schemeClr val="tx1"/>
              </a:solidFill>
            </a:endParaRPr>
          </a:p>
          <a:p>
            <a:pPr marL="692150" lvl="1" indent="-342900">
              <a:lnSpc>
                <a:spcPct val="70000"/>
              </a:lnSpc>
              <a:buFont typeface="+mj-lt"/>
              <a:buAutoNum type="alphaUcPeriod"/>
            </a:pPr>
            <a:r>
              <a:rPr lang="ja-JP" altLang="en-US" sz="1600" dirty="0" smtClean="0"/>
              <a:t>アメリカのゲームセンターの歴史</a:t>
            </a:r>
            <a:endParaRPr lang="en-US" altLang="ja-JP" sz="1600" dirty="0" smtClean="0"/>
          </a:p>
          <a:p>
            <a:pPr marL="692150" lvl="1" indent="-342900">
              <a:lnSpc>
                <a:spcPct val="70000"/>
              </a:lnSpc>
              <a:buFont typeface="+mj-lt"/>
              <a:buAutoNum type="alphaUcPeriod"/>
            </a:pPr>
            <a:r>
              <a:rPr lang="ja-JP" altLang="en-US" sz="1600" dirty="0" smtClean="0"/>
              <a:t>日本のゲームセンターの歴史</a:t>
            </a:r>
            <a:endParaRPr lang="en-US" sz="1600" dirty="0"/>
          </a:p>
          <a:p>
            <a:pPr marL="692150" lvl="1" indent="-342900">
              <a:lnSpc>
                <a:spcPct val="70000"/>
              </a:lnSpc>
              <a:buFont typeface="+mj-lt"/>
              <a:buAutoNum type="alphaUcPeriod"/>
            </a:pPr>
            <a:r>
              <a:rPr lang="ja-JP" altLang="en-US" sz="1600" dirty="0" smtClean="0"/>
              <a:t>どのように家庭用ゲーム機がゲームセンターに影響を与えているか。</a:t>
            </a:r>
            <a:endParaRPr lang="en-US" sz="1600" dirty="0"/>
          </a:p>
          <a:p>
            <a:pPr marL="0" indent="0">
              <a:lnSpc>
                <a:spcPct val="70000"/>
              </a:lnSpc>
              <a:buNone/>
            </a:pPr>
            <a:r>
              <a:rPr lang="en-US" sz="1800" dirty="0">
                <a:solidFill>
                  <a:srgbClr val="000000"/>
                </a:solidFill>
              </a:rPr>
              <a:t>4</a:t>
            </a:r>
            <a:r>
              <a:rPr lang="en-US" sz="1800" dirty="0" smtClean="0">
                <a:solidFill>
                  <a:srgbClr val="000000"/>
                </a:solidFill>
              </a:rPr>
              <a:t>. </a:t>
            </a:r>
            <a:r>
              <a:rPr lang="ja-JP" altLang="en-US" sz="1800" dirty="0" smtClean="0">
                <a:solidFill>
                  <a:srgbClr val="000000"/>
                </a:solidFill>
              </a:rPr>
              <a:t>研究方法</a:t>
            </a:r>
            <a:endParaRPr lang="en-US" altLang="ja-JP" sz="1800" dirty="0" smtClean="0">
              <a:solidFill>
                <a:srgbClr val="000000"/>
              </a:solidFill>
            </a:endParaRPr>
          </a:p>
          <a:p>
            <a:pPr marL="0" indent="0">
              <a:lnSpc>
                <a:spcPct val="70000"/>
              </a:lnSpc>
              <a:buNone/>
            </a:pPr>
            <a:r>
              <a:rPr lang="en-US" sz="1800" dirty="0" smtClean="0">
                <a:solidFill>
                  <a:srgbClr val="000000"/>
                </a:solidFill>
              </a:rPr>
              <a:t>5. </a:t>
            </a:r>
            <a:r>
              <a:rPr lang="ja-JP" altLang="en-US" sz="1800" dirty="0" smtClean="0">
                <a:solidFill>
                  <a:srgbClr val="000000"/>
                </a:solidFill>
              </a:rPr>
              <a:t>研究結果</a:t>
            </a:r>
            <a:endParaRPr lang="en-US" altLang="ja-JP" sz="1800" dirty="0" smtClean="0">
              <a:solidFill>
                <a:srgbClr val="000000"/>
              </a:solidFill>
            </a:endParaRPr>
          </a:p>
          <a:p>
            <a:pPr marL="0" indent="0">
              <a:lnSpc>
                <a:spcPct val="70000"/>
              </a:lnSpc>
              <a:buNone/>
            </a:pPr>
            <a:r>
              <a:rPr lang="en-US" sz="1800" dirty="0" smtClean="0">
                <a:solidFill>
                  <a:srgbClr val="000000"/>
                </a:solidFill>
              </a:rPr>
              <a:t>6. </a:t>
            </a:r>
            <a:r>
              <a:rPr lang="ja-JP" altLang="en-US" sz="1800" dirty="0" smtClean="0">
                <a:solidFill>
                  <a:srgbClr val="000000"/>
                </a:solidFill>
              </a:rPr>
              <a:t>結論</a:t>
            </a:r>
            <a:endParaRPr lang="en-US" altLang="ja-JP" sz="1800" dirty="0" smtClean="0">
              <a:solidFill>
                <a:srgbClr val="000000"/>
              </a:solidFill>
            </a:endParaRPr>
          </a:p>
          <a:p>
            <a:pPr marL="0" indent="0">
              <a:lnSpc>
                <a:spcPct val="70000"/>
              </a:lnSpc>
              <a:buNone/>
            </a:pPr>
            <a:r>
              <a:rPr lang="en-US" sz="1800" dirty="0">
                <a:solidFill>
                  <a:srgbClr val="000000"/>
                </a:solidFill>
              </a:rPr>
              <a:t>7</a:t>
            </a:r>
            <a:r>
              <a:rPr lang="en-US" sz="1800" dirty="0" smtClean="0">
                <a:solidFill>
                  <a:srgbClr val="000000"/>
                </a:solidFill>
              </a:rPr>
              <a:t>. </a:t>
            </a:r>
            <a:r>
              <a:rPr lang="ja-JP" altLang="en-US" sz="1800" dirty="0" smtClean="0">
                <a:solidFill>
                  <a:srgbClr val="000000"/>
                </a:solidFill>
              </a:rPr>
              <a:t>研究の限界</a:t>
            </a:r>
            <a:endParaRPr lang="en-US" sz="1800" dirty="0">
              <a:solidFill>
                <a:srgbClr val="000000"/>
              </a:solidFill>
            </a:endParaRPr>
          </a:p>
          <a:p>
            <a:pPr marL="0" indent="0">
              <a:lnSpc>
                <a:spcPct val="70000"/>
              </a:lnSpc>
              <a:buNone/>
            </a:pPr>
            <a:r>
              <a:rPr lang="en-US" sz="1800" dirty="0">
                <a:solidFill>
                  <a:srgbClr val="000000"/>
                </a:solidFill>
              </a:rPr>
              <a:t>8</a:t>
            </a:r>
            <a:r>
              <a:rPr lang="en-US" sz="1800" dirty="0" smtClean="0">
                <a:solidFill>
                  <a:srgbClr val="000000"/>
                </a:solidFill>
              </a:rPr>
              <a:t>. </a:t>
            </a:r>
            <a:r>
              <a:rPr lang="ja-JP" altLang="en-US" sz="1800" dirty="0" smtClean="0">
                <a:solidFill>
                  <a:srgbClr val="000000"/>
                </a:solidFill>
              </a:rPr>
              <a:t>参考文献</a:t>
            </a:r>
            <a:endParaRPr lang="en-US" altLang="ja-JP" sz="1800" dirty="0">
              <a:solidFill>
                <a:srgbClr val="000000"/>
              </a:solidFill>
            </a:endParaRPr>
          </a:p>
          <a:p>
            <a:pPr marL="0" indent="0">
              <a:lnSpc>
                <a:spcPct val="70000"/>
              </a:lnSpc>
              <a:buNone/>
            </a:pPr>
            <a:r>
              <a:rPr lang="en-US" altLang="ja-JP" sz="1800" dirty="0" smtClean="0">
                <a:solidFill>
                  <a:srgbClr val="000000"/>
                </a:solidFill>
              </a:rPr>
              <a:t>9. </a:t>
            </a:r>
            <a:r>
              <a:rPr lang="ja-JP" altLang="en-US" sz="1800" dirty="0" smtClean="0">
                <a:solidFill>
                  <a:srgbClr val="000000"/>
                </a:solidFill>
              </a:rPr>
              <a:t>謝辞</a:t>
            </a:r>
            <a:endParaRPr lang="en-US" sz="1800" dirty="0">
              <a:solidFill>
                <a:srgbClr val="000000"/>
              </a:solidFill>
            </a:endParaRPr>
          </a:p>
        </p:txBody>
      </p:sp>
    </p:spTree>
    <p:extLst>
      <p:ext uri="{BB962C8B-B14F-4D97-AF65-F5344CB8AC3E}">
        <p14:creationId xmlns:p14="http://schemas.microsoft.com/office/powerpoint/2010/main" val="419794764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a:r>
              <a:rPr lang="ja-JP" altLang="en-US" sz="3600" dirty="0" smtClean="0">
                <a:solidFill>
                  <a:srgbClr val="2C7C9F"/>
                </a:solidFill>
              </a:rPr>
              <a:t>友達とゲーム機で遊ぶ頻度</a:t>
            </a:r>
            <a:endParaRPr lang="en-US" sz="3600" dirty="0">
              <a:solidFill>
                <a:srgbClr val="2C7C9F"/>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2752857"/>
              </p:ext>
            </p:extLst>
          </p:nvPr>
        </p:nvGraphicFramePr>
        <p:xfrm>
          <a:off x="304800" y="1828800"/>
          <a:ext cx="44958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4022497989"/>
              </p:ext>
            </p:extLst>
          </p:nvPr>
        </p:nvGraphicFramePr>
        <p:xfrm>
          <a:off x="4466376" y="1828800"/>
          <a:ext cx="4677624"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685800" y="4953000"/>
            <a:ext cx="8001000" cy="646331"/>
          </a:xfrm>
          <a:prstGeom prst="rect">
            <a:avLst/>
          </a:prstGeom>
          <a:noFill/>
        </p:spPr>
        <p:txBody>
          <a:bodyPr wrap="square" rtlCol="0">
            <a:spAutoFit/>
          </a:bodyPr>
          <a:lstStyle/>
          <a:p>
            <a:pPr marL="285750" indent="-285750">
              <a:buFont typeface="Arial"/>
              <a:buChar char="•"/>
            </a:pPr>
            <a:r>
              <a:rPr lang="ja-JP" altLang="en-US" dirty="0" smtClean="0"/>
              <a:t>子供の時や現在において、アメリカ人は日本人より友達とゲーム機で遊ぶ頻度が高い。</a:t>
            </a:r>
            <a:endParaRPr lang="en-US" dirty="0" smtClean="0"/>
          </a:p>
        </p:txBody>
      </p:sp>
    </p:spTree>
    <p:extLst>
      <p:ext uri="{BB962C8B-B14F-4D97-AF65-F5344CB8AC3E}">
        <p14:creationId xmlns:p14="http://schemas.microsoft.com/office/powerpoint/2010/main" val="272865547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4800" dirty="0">
                <a:solidFill>
                  <a:srgbClr val="2C7C9F"/>
                </a:solidFill>
              </a:rPr>
              <a:t>友達とゲーム機で</a:t>
            </a:r>
            <a:r>
              <a:rPr lang="ja-JP" altLang="en-US" sz="4800" dirty="0" smtClean="0">
                <a:solidFill>
                  <a:srgbClr val="2C7C9F"/>
                </a:solidFill>
              </a:rPr>
              <a:t>遊ぶ方法</a:t>
            </a:r>
            <a:endParaRPr lang="en-US" dirty="0"/>
          </a:p>
        </p:txBody>
      </p:sp>
      <p:sp>
        <p:nvSpPr>
          <p:cNvPr id="3" name="Content Placeholder 2"/>
          <p:cNvSpPr>
            <a:spLocks noGrp="1"/>
          </p:cNvSpPr>
          <p:nvPr>
            <p:ph idx="1"/>
          </p:nvPr>
        </p:nvSpPr>
        <p:spPr>
          <a:xfrm>
            <a:off x="533400" y="5029199"/>
            <a:ext cx="8058151" cy="1371601"/>
          </a:xfrm>
        </p:spPr>
        <p:txBody>
          <a:bodyPr>
            <a:normAutofit fontScale="25000" lnSpcReduction="20000"/>
          </a:bodyPr>
          <a:lstStyle/>
          <a:p>
            <a:r>
              <a:rPr lang="ja-JP" altLang="en-US" sz="6400" dirty="0" smtClean="0"/>
              <a:t>アメリカ人と日本人とでは友達</a:t>
            </a:r>
            <a:r>
              <a:rPr lang="ja-JP" altLang="en-US" sz="6400" dirty="0"/>
              <a:t>とゲー</a:t>
            </a:r>
            <a:r>
              <a:rPr lang="ja-JP" altLang="en-US" sz="6400" dirty="0" smtClean="0"/>
              <a:t>ム機での遊び方は</a:t>
            </a:r>
            <a:r>
              <a:rPr lang="ja-JP" altLang="en-US" sz="6400" dirty="0"/>
              <a:t>違う</a:t>
            </a:r>
            <a:r>
              <a:rPr lang="ja-JP" altLang="en-US" sz="6400" dirty="0" smtClean="0"/>
              <a:t>。</a:t>
            </a:r>
            <a:endParaRPr lang="en-US" altLang="ja-JP" sz="6400" dirty="0"/>
          </a:p>
          <a:p>
            <a:r>
              <a:rPr lang="ja-JP" altLang="en-US" sz="6400" dirty="0" smtClean="0"/>
              <a:t>アメリカ人に人気のある遊び方は「ネットで一緒に遊ぶ」と「</a:t>
            </a:r>
            <a:r>
              <a:rPr lang="en-US" altLang="ja-JP" sz="6400" dirty="0" smtClean="0"/>
              <a:t>WIFI</a:t>
            </a:r>
            <a:r>
              <a:rPr lang="ja-JP" altLang="en-US" sz="6400" dirty="0" smtClean="0"/>
              <a:t>コネクションを使う」であった。　日本人に人気のある遊び方は「一つの家庭用ゲーム機で遊ぶ」と「友達と会って、家庭用ゲーム機をコネクトして遊ぶ」であった。</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29714863"/>
              </p:ext>
            </p:extLst>
          </p:nvPr>
        </p:nvGraphicFramePr>
        <p:xfrm>
          <a:off x="-152400" y="1447800"/>
          <a:ext cx="4800600" cy="304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102399622"/>
              </p:ext>
            </p:extLst>
          </p:nvPr>
        </p:nvGraphicFramePr>
        <p:xfrm>
          <a:off x="4267200" y="1447800"/>
          <a:ext cx="4953000" cy="3124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599633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4400" dirty="0" smtClean="0"/>
              <a:t>研究質問</a:t>
            </a:r>
            <a:r>
              <a:rPr lang="en-US" sz="4400" dirty="0" smtClean="0"/>
              <a:t>1</a:t>
            </a:r>
            <a:r>
              <a:rPr lang="ja-JP" altLang="en-US" sz="4400" dirty="0" smtClean="0"/>
              <a:t>：結果</a:t>
            </a:r>
            <a:endParaRPr lang="en-US" sz="4400" dirty="0"/>
          </a:p>
        </p:txBody>
      </p:sp>
      <p:sp>
        <p:nvSpPr>
          <p:cNvPr id="3" name="Content Placeholder 2"/>
          <p:cNvSpPr>
            <a:spLocks noGrp="1"/>
          </p:cNvSpPr>
          <p:nvPr>
            <p:ph idx="1"/>
          </p:nvPr>
        </p:nvSpPr>
        <p:spPr/>
        <p:txBody>
          <a:bodyPr>
            <a:normAutofit fontScale="92500" lnSpcReduction="10000"/>
          </a:bodyPr>
          <a:lstStyle/>
          <a:p>
            <a:r>
              <a:rPr lang="ja-JP" altLang="en-US" dirty="0" smtClean="0"/>
              <a:t>アメリカ人学生のゲームセンターに行く頻度は低いが、ゲームセンターでより長い時間を過ごす。</a:t>
            </a:r>
            <a:endParaRPr lang="en-US" altLang="ja-JP" dirty="0" smtClean="0"/>
          </a:p>
          <a:p>
            <a:r>
              <a:rPr lang="ja-JP" altLang="en-US" dirty="0" smtClean="0"/>
              <a:t>日本人学生はアメリカ人より、ゲムーセンターにいる時間は短いが、行く頻度は高い。</a:t>
            </a:r>
            <a:endParaRPr lang="en-US" dirty="0" smtClean="0"/>
          </a:p>
          <a:p>
            <a:r>
              <a:rPr lang="ja-JP" altLang="en-US" dirty="0" smtClean="0"/>
              <a:t>家庭用ゲーム機を持っていることとゲームセンターに行くことは</a:t>
            </a:r>
            <a:r>
              <a:rPr lang="ja-JP" altLang="en-US" dirty="0"/>
              <a:t>排他</a:t>
            </a:r>
            <a:r>
              <a:rPr lang="ja-JP" altLang="en-US" dirty="0" smtClean="0"/>
              <a:t>的であるようには</a:t>
            </a:r>
            <a:r>
              <a:rPr lang="ja-JP" altLang="en-US" dirty="0"/>
              <a:t>思われな</a:t>
            </a:r>
            <a:r>
              <a:rPr lang="ja-JP" altLang="en-US" dirty="0" smtClean="0"/>
              <a:t>いが、アメリカ人は日本人よりも家庭用ゲーム機を持っているのがずっと一般的であるが、。　</a:t>
            </a:r>
            <a:endParaRPr lang="en-US" dirty="0" smtClean="0"/>
          </a:p>
          <a:p>
            <a:r>
              <a:rPr lang="ja-JP" altLang="en-US" dirty="0" smtClean="0"/>
              <a:t>驚くことに、アメリカ人</a:t>
            </a:r>
            <a:r>
              <a:rPr lang="ja-JP" altLang="en-US" dirty="0"/>
              <a:t>は日本人よ</a:t>
            </a:r>
            <a:r>
              <a:rPr lang="ja-JP" altLang="en-US" dirty="0" smtClean="0"/>
              <a:t>りも友</a:t>
            </a:r>
            <a:r>
              <a:rPr lang="ja-JP" altLang="en-US" dirty="0"/>
              <a:t>達</a:t>
            </a:r>
            <a:r>
              <a:rPr lang="ja-JP" altLang="en-US" dirty="0" smtClean="0"/>
              <a:t>と家庭用ゲーよム機で遊</a:t>
            </a:r>
            <a:r>
              <a:rPr lang="ja-JP" altLang="en-US" dirty="0"/>
              <a:t>ぶ頻度が高い</a:t>
            </a:r>
            <a:r>
              <a:rPr lang="ja-JP" altLang="en-US" dirty="0" smtClean="0"/>
              <a:t>。</a:t>
            </a:r>
            <a:r>
              <a:rPr lang="en-US" dirty="0" smtClean="0"/>
              <a:t>  </a:t>
            </a:r>
            <a:r>
              <a:rPr lang="ja-JP" altLang="en-US" dirty="0" smtClean="0"/>
              <a:t>しかし、遊ぶ方法は違う。アメリカ人はイターネットや</a:t>
            </a:r>
            <a:r>
              <a:rPr lang="en-US" altLang="ja-JP" dirty="0" smtClean="0"/>
              <a:t>WIFI</a:t>
            </a:r>
            <a:r>
              <a:rPr lang="ja-JP" altLang="en-US" dirty="0" smtClean="0"/>
              <a:t>を使って遊ぶが、日本人は友達と、同じゲーム機で一緒に遊ぶのが好きである。</a:t>
            </a:r>
            <a:endParaRPr lang="en-US" dirty="0"/>
          </a:p>
        </p:txBody>
      </p:sp>
    </p:spTree>
    <p:extLst>
      <p:ext uri="{BB962C8B-B14F-4D97-AF65-F5344CB8AC3E}">
        <p14:creationId xmlns:p14="http://schemas.microsoft.com/office/powerpoint/2010/main" val="422028220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1" indent="0" algn="ctr">
              <a:spcBef>
                <a:spcPts val="2000"/>
              </a:spcBef>
            </a:pPr>
            <a:r>
              <a:rPr lang="ja-JP" altLang="en-US" sz="4000" dirty="0" smtClean="0">
                <a:solidFill>
                  <a:schemeClr val="accent1"/>
                </a:solidFill>
              </a:rPr>
              <a:t>ゲームセンターの</a:t>
            </a:r>
            <a:r>
              <a:rPr lang="ja-JP" altLang="en-US" sz="4000" dirty="0" smtClean="0">
                <a:solidFill>
                  <a:schemeClr val="accent1"/>
                </a:solidFill>
                <a:effectLst/>
              </a:rPr>
              <a:t>雰囲気</a:t>
            </a:r>
            <a:endParaRPr lang="en-US" sz="4000" dirty="0">
              <a:solidFill>
                <a:schemeClr val="accent1"/>
              </a:solidFill>
            </a:endParaRPr>
          </a:p>
        </p:txBody>
      </p:sp>
      <p:graphicFrame>
        <p:nvGraphicFramePr>
          <p:cNvPr id="4" name="Chart 3"/>
          <p:cNvGraphicFramePr>
            <a:graphicFrameLocks/>
          </p:cNvGraphicFramePr>
          <p:nvPr>
            <p:extLst>
              <p:ext uri="{D42A27DB-BD31-4B8C-83A1-F6EECF244321}">
                <p14:modId xmlns:p14="http://schemas.microsoft.com/office/powerpoint/2010/main" val="577916808"/>
              </p:ext>
            </p:extLst>
          </p:nvPr>
        </p:nvGraphicFramePr>
        <p:xfrm>
          <a:off x="0" y="1600200"/>
          <a:ext cx="4800600" cy="4191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3491868565"/>
              </p:ext>
            </p:extLst>
          </p:nvPr>
        </p:nvGraphicFramePr>
        <p:xfrm>
          <a:off x="4673600" y="1600200"/>
          <a:ext cx="4495800" cy="40386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457200" y="5581471"/>
            <a:ext cx="8229600" cy="1200329"/>
          </a:xfrm>
          <a:prstGeom prst="rect">
            <a:avLst/>
          </a:prstGeom>
          <a:noFill/>
        </p:spPr>
        <p:txBody>
          <a:bodyPr wrap="square" rtlCol="0">
            <a:spAutoFit/>
          </a:bodyPr>
          <a:lstStyle/>
          <a:p>
            <a:pPr marL="285750" indent="-285750">
              <a:buFont typeface="Arial"/>
              <a:buChar char="•"/>
            </a:pPr>
            <a:r>
              <a:rPr lang="ja-JP" altLang="en-US" dirty="0" smtClean="0"/>
              <a:t>驚くに</a:t>
            </a:r>
            <a:r>
              <a:rPr lang="ja-JP" altLang="en-US" dirty="0"/>
              <a:t>、アメリカ人は「ゲームを楽しんでいる人に囲まれているのが好き」と「ゲームをしているのを見るのが</a:t>
            </a:r>
            <a:r>
              <a:rPr lang="ja-JP" altLang="en-US" dirty="0" smtClean="0"/>
              <a:t>好き」と回答した。</a:t>
            </a:r>
            <a:endParaRPr lang="en-US" altLang="ja-JP" dirty="0" smtClean="0"/>
          </a:p>
          <a:p>
            <a:pPr marL="285750" indent="-285750">
              <a:buFont typeface="Arial"/>
              <a:buChar char="•"/>
            </a:pPr>
            <a:r>
              <a:rPr lang="ja-JP" altLang="en-US" dirty="0" smtClean="0"/>
              <a:t>アメリカ人より、日本人の大学生は「ゲームマシーンのカラフル色」や「ゲームマシーンのにぎやかな音」を好きじゃない。</a:t>
            </a:r>
            <a:endParaRPr lang="en-US" dirty="0"/>
          </a:p>
        </p:txBody>
      </p:sp>
    </p:spTree>
    <p:extLst>
      <p:ext uri="{BB962C8B-B14F-4D97-AF65-F5344CB8AC3E}">
        <p14:creationId xmlns:p14="http://schemas.microsoft.com/office/powerpoint/2010/main" val="253766633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ゲームセンターでのよく</a:t>
            </a:r>
            <a:r>
              <a:rPr lang="ja-JP" altLang="en-US" dirty="0"/>
              <a:t>ないと思う経験</a:t>
            </a:r>
            <a:endParaRPr lang="en-US" dirty="0"/>
          </a:p>
        </p:txBody>
      </p:sp>
      <p:sp>
        <p:nvSpPr>
          <p:cNvPr id="3" name="Content Placeholder 2"/>
          <p:cNvSpPr>
            <a:spLocks noGrp="1"/>
          </p:cNvSpPr>
          <p:nvPr>
            <p:ph idx="1"/>
          </p:nvPr>
        </p:nvSpPr>
        <p:spPr>
          <a:xfrm>
            <a:off x="549275" y="1600200"/>
            <a:ext cx="4022725" cy="5029199"/>
          </a:xfrm>
        </p:spPr>
        <p:txBody>
          <a:bodyPr>
            <a:normAutofit fontScale="25000" lnSpcReduction="20000"/>
          </a:bodyPr>
          <a:lstStyle/>
          <a:p>
            <a:pPr marL="0" indent="0">
              <a:buNone/>
            </a:pPr>
            <a:r>
              <a:rPr lang="ja-JP" altLang="en-US" sz="6400" dirty="0" smtClean="0">
                <a:solidFill>
                  <a:schemeClr val="tx1"/>
                </a:solidFill>
              </a:rPr>
              <a:t>アメリカ人の回答：</a:t>
            </a:r>
            <a:endParaRPr lang="en-US" altLang="ja-JP" sz="6400" dirty="0" smtClean="0">
              <a:solidFill>
                <a:schemeClr val="tx1"/>
              </a:solidFill>
            </a:endParaRPr>
          </a:p>
          <a:p>
            <a:pPr marL="0" indent="0">
              <a:buNone/>
            </a:pPr>
            <a:endParaRPr lang="en-US" sz="6400" i="1" dirty="0" smtClean="0">
              <a:solidFill>
                <a:schemeClr val="tx1"/>
              </a:solidFill>
            </a:endParaRPr>
          </a:p>
          <a:p>
            <a:pPr marL="0" indent="0">
              <a:buNone/>
            </a:pPr>
            <a:r>
              <a:rPr lang="ja-JP" altLang="en-US" sz="6400" dirty="0" smtClean="0">
                <a:solidFill>
                  <a:schemeClr val="tx1"/>
                </a:solidFill>
              </a:rPr>
              <a:t>ダンスゲームで遊んでいる時、私の体をじろじろ見る痴漢と生意気な子供がいた。</a:t>
            </a:r>
            <a:endParaRPr lang="en-US" sz="6400" dirty="0">
              <a:solidFill>
                <a:schemeClr val="tx1"/>
              </a:solidFill>
            </a:endParaRPr>
          </a:p>
          <a:p>
            <a:pPr marL="0" indent="0">
              <a:buNone/>
            </a:pPr>
            <a:r>
              <a:rPr lang="en-US" sz="6400" dirty="0">
                <a:solidFill>
                  <a:schemeClr val="tx1"/>
                </a:solidFill>
              </a:rPr>
              <a:t>		</a:t>
            </a:r>
          </a:p>
          <a:p>
            <a:pPr marL="0" indent="0">
              <a:buNone/>
            </a:pPr>
            <a:r>
              <a:rPr lang="ja-JP" altLang="en-US" sz="6400" dirty="0" smtClean="0">
                <a:solidFill>
                  <a:schemeClr val="tx1"/>
                </a:solidFill>
              </a:rPr>
              <a:t>すごい汚い。血のついたゲームテーブルがあるゲームセンターに</a:t>
            </a:r>
            <a:r>
              <a:rPr lang="ja-JP" altLang="en-US" sz="6400" dirty="0">
                <a:solidFill>
                  <a:schemeClr val="tx1"/>
                </a:solidFill>
              </a:rPr>
              <a:t>行っ</a:t>
            </a:r>
            <a:r>
              <a:rPr lang="ja-JP" altLang="en-US" sz="6400" dirty="0" smtClean="0">
                <a:solidFill>
                  <a:schemeClr val="tx1"/>
                </a:solidFill>
              </a:rPr>
              <a:t>た。</a:t>
            </a:r>
            <a:endParaRPr lang="en-US" altLang="ja-JP" sz="6400" dirty="0" smtClean="0">
              <a:solidFill>
                <a:schemeClr val="tx1"/>
              </a:solidFill>
            </a:endParaRPr>
          </a:p>
          <a:p>
            <a:pPr marL="0" indent="0">
              <a:buNone/>
            </a:pPr>
            <a:r>
              <a:rPr lang="en-US" sz="6400" dirty="0">
                <a:solidFill>
                  <a:schemeClr val="tx1"/>
                </a:solidFill>
              </a:rPr>
              <a:t>		</a:t>
            </a:r>
            <a:endParaRPr lang="en-US" sz="6400" dirty="0" smtClean="0">
              <a:solidFill>
                <a:schemeClr val="tx1"/>
              </a:solidFill>
            </a:endParaRPr>
          </a:p>
          <a:p>
            <a:pPr marL="0" indent="0">
              <a:buNone/>
            </a:pPr>
            <a:r>
              <a:rPr lang="ja-JP" altLang="en-US" sz="6400" dirty="0" smtClean="0">
                <a:solidFill>
                  <a:schemeClr val="tx1"/>
                </a:solidFill>
              </a:rPr>
              <a:t>誰かが友達と喧嘩した。</a:t>
            </a:r>
            <a:endParaRPr lang="en-US" altLang="ja-JP" sz="6400" dirty="0" smtClean="0">
              <a:solidFill>
                <a:schemeClr val="tx1"/>
              </a:solidFill>
            </a:endParaRPr>
          </a:p>
          <a:p>
            <a:pPr marL="0" indent="0">
              <a:buNone/>
            </a:pPr>
            <a:endParaRPr lang="en-US" altLang="ja-JP" sz="6400" dirty="0">
              <a:solidFill>
                <a:schemeClr val="tx1"/>
              </a:solidFill>
            </a:endParaRPr>
          </a:p>
          <a:p>
            <a:pPr marL="0" indent="0">
              <a:buNone/>
            </a:pPr>
            <a:r>
              <a:rPr lang="ja-JP" altLang="en-US" sz="6400" dirty="0">
                <a:solidFill>
                  <a:schemeClr val="tx1"/>
                </a:solidFill>
              </a:rPr>
              <a:t>不良が</a:t>
            </a:r>
            <a:r>
              <a:rPr lang="ja-JP" altLang="en-US" sz="6400" dirty="0" smtClean="0">
                <a:solidFill>
                  <a:schemeClr val="tx1"/>
                </a:solidFill>
              </a:rPr>
              <a:t>いて、発砲事件があった。</a:t>
            </a:r>
            <a:r>
              <a:rPr lang="en-US" sz="6400" dirty="0"/>
              <a:t>		</a:t>
            </a:r>
            <a:endParaRPr lang="en-US" sz="6400" dirty="0" smtClean="0"/>
          </a:p>
          <a:p>
            <a:pPr marL="0" indent="0">
              <a:buNone/>
            </a:pPr>
            <a:r>
              <a:rPr lang="en-US" sz="6400" dirty="0"/>
              <a:t>		</a:t>
            </a:r>
            <a:endParaRPr lang="en-US" dirty="0"/>
          </a:p>
        </p:txBody>
      </p:sp>
      <p:sp>
        <p:nvSpPr>
          <p:cNvPr id="4" name="TextBox 3"/>
          <p:cNvSpPr txBox="1"/>
          <p:nvPr/>
        </p:nvSpPr>
        <p:spPr>
          <a:xfrm>
            <a:off x="4876800" y="1524000"/>
            <a:ext cx="3962400" cy="2123658"/>
          </a:xfrm>
          <a:prstGeom prst="rect">
            <a:avLst/>
          </a:prstGeom>
          <a:noFill/>
        </p:spPr>
        <p:txBody>
          <a:bodyPr wrap="square" rtlCol="0">
            <a:spAutoFit/>
          </a:bodyPr>
          <a:lstStyle/>
          <a:p>
            <a:r>
              <a:rPr lang="ja-JP" altLang="en-US" dirty="0" smtClean="0"/>
              <a:t>日本人の回答：</a:t>
            </a:r>
            <a:endParaRPr lang="en-US" altLang="ja-JP" dirty="0" smtClean="0"/>
          </a:p>
          <a:p>
            <a:endParaRPr lang="en-US" dirty="0"/>
          </a:p>
          <a:p>
            <a:r>
              <a:rPr lang="ja-JP" altLang="en-US" sz="1600" dirty="0"/>
              <a:t>うるさすぎるのとタバコの臭いが異常！</a:t>
            </a:r>
            <a:r>
              <a:rPr lang="en-US" sz="1600" dirty="0"/>
              <a:t>	</a:t>
            </a:r>
            <a:r>
              <a:rPr lang="en-US" sz="1600" dirty="0" smtClean="0"/>
              <a:t>		</a:t>
            </a:r>
          </a:p>
          <a:p>
            <a:endParaRPr lang="en-US" sz="1600" dirty="0"/>
          </a:p>
          <a:p>
            <a:r>
              <a:rPr lang="ja-JP" altLang="en-US" sz="1600" dirty="0"/>
              <a:t>夜、ゲームセンターに行くと悪い人（不良や暴走族）がいて、話しかけられそうになる。</a:t>
            </a:r>
            <a:r>
              <a:rPr lang="en-US" sz="1600" i="1" dirty="0"/>
              <a:t>	</a:t>
            </a:r>
            <a:r>
              <a:rPr lang="en-US" sz="1600" i="1" dirty="0" smtClean="0"/>
              <a:t>		</a:t>
            </a:r>
            <a:endParaRPr lang="en-US" dirty="0"/>
          </a:p>
        </p:txBody>
      </p:sp>
    </p:spTree>
    <p:extLst>
      <p:ext uri="{BB962C8B-B14F-4D97-AF65-F5344CB8AC3E}">
        <p14:creationId xmlns:p14="http://schemas.microsoft.com/office/powerpoint/2010/main" val="263355490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4000" dirty="0" smtClean="0"/>
              <a:t>研究質問</a:t>
            </a:r>
            <a:r>
              <a:rPr lang="en-US" sz="4000" dirty="0" smtClean="0"/>
              <a:t>1-A</a:t>
            </a:r>
            <a:r>
              <a:rPr lang="ja-JP" altLang="en-US" sz="4000" dirty="0" smtClean="0"/>
              <a:t>：結果</a:t>
            </a:r>
            <a:endParaRPr lang="en-US" sz="4000" dirty="0"/>
          </a:p>
        </p:txBody>
      </p:sp>
      <p:sp>
        <p:nvSpPr>
          <p:cNvPr id="3" name="Content Placeholder 2"/>
          <p:cNvSpPr>
            <a:spLocks noGrp="1"/>
          </p:cNvSpPr>
          <p:nvPr>
            <p:ph idx="1"/>
          </p:nvPr>
        </p:nvSpPr>
        <p:spPr/>
        <p:txBody>
          <a:bodyPr>
            <a:normAutofit/>
          </a:bodyPr>
          <a:lstStyle/>
          <a:p>
            <a:r>
              <a:rPr lang="ja-JP" altLang="en-US" dirty="0"/>
              <a:t>アメリカ人は「ゲームマシーンのカラフルな明かり」がよくない事と思わない</a:t>
            </a:r>
            <a:r>
              <a:rPr lang="ja-JP" altLang="en-US" dirty="0" smtClean="0"/>
              <a:t>。日</a:t>
            </a:r>
            <a:r>
              <a:rPr lang="ja-JP" altLang="en-US" dirty="0"/>
              <a:t>本人の回答者の３７％</a:t>
            </a:r>
            <a:r>
              <a:rPr lang="ja-JP" altLang="en-US" dirty="0" smtClean="0"/>
              <a:t>はよくないと思</a:t>
            </a:r>
            <a:r>
              <a:rPr lang="ja-JP" altLang="en-US" dirty="0"/>
              <a:t>う。</a:t>
            </a:r>
            <a:endParaRPr lang="en-US" dirty="0"/>
          </a:p>
          <a:p>
            <a:r>
              <a:rPr lang="ja-JP" altLang="en-US" dirty="0"/>
              <a:t>ゲームセンターの音に対し</a:t>
            </a:r>
            <a:r>
              <a:rPr lang="ja-JP" altLang="en-US" dirty="0" smtClean="0"/>
              <a:t>ては、５４</a:t>
            </a:r>
            <a:r>
              <a:rPr lang="ja-JP" altLang="en-US" dirty="0"/>
              <a:t>％の日本</a:t>
            </a:r>
            <a:r>
              <a:rPr lang="ja-JP" altLang="en-US" dirty="0" smtClean="0"/>
              <a:t>人、２０</a:t>
            </a:r>
            <a:r>
              <a:rPr lang="ja-JP" altLang="en-US" dirty="0"/>
              <a:t>％のアメリカ</a:t>
            </a:r>
            <a:r>
              <a:rPr lang="ja-JP" altLang="en-US" dirty="0" smtClean="0"/>
              <a:t>人が好きでないと答えた。</a:t>
            </a:r>
            <a:endParaRPr lang="en-US" altLang="ja-JP" dirty="0"/>
          </a:p>
          <a:p>
            <a:r>
              <a:rPr lang="ja-JP" altLang="en-US" dirty="0"/>
              <a:t>アメリカ人の７４％、日本人の３２％は「ゲームを楽しんでいる人に囲まれている」事はいいと</a:t>
            </a:r>
            <a:r>
              <a:rPr lang="ja-JP" altLang="en-US" dirty="0" smtClean="0"/>
              <a:t>思っていた。</a:t>
            </a:r>
            <a:endParaRPr lang="en-US" altLang="ja-JP" dirty="0"/>
          </a:p>
          <a:p>
            <a:r>
              <a:rPr lang="ja-JP" altLang="en-US" dirty="0"/>
              <a:t>７０％のアメリカ人や５９％の日本</a:t>
            </a:r>
            <a:r>
              <a:rPr lang="ja-JP" altLang="en-US" dirty="0" smtClean="0"/>
              <a:t>人は</a:t>
            </a:r>
            <a:r>
              <a:rPr lang="ja-JP" altLang="en-US" dirty="0"/>
              <a:t>「ゲームをしているのを見るのが好き」と答えた。</a:t>
            </a:r>
            <a:endParaRPr lang="en-US" dirty="0"/>
          </a:p>
          <a:p>
            <a:endParaRPr lang="en-US" dirty="0"/>
          </a:p>
        </p:txBody>
      </p:sp>
    </p:spTree>
    <p:extLst>
      <p:ext uri="{BB962C8B-B14F-4D97-AF65-F5344CB8AC3E}">
        <p14:creationId xmlns:p14="http://schemas.microsoft.com/office/powerpoint/2010/main" val="335090822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研究質問</a:t>
            </a:r>
            <a:r>
              <a:rPr lang="en-US" dirty="0" smtClean="0"/>
              <a:t>2</a:t>
            </a:r>
            <a:endParaRPr lang="en-US" dirty="0"/>
          </a:p>
        </p:txBody>
      </p:sp>
      <p:sp>
        <p:nvSpPr>
          <p:cNvPr id="3" name="Content Placeholder 2"/>
          <p:cNvSpPr>
            <a:spLocks noGrp="1"/>
          </p:cNvSpPr>
          <p:nvPr>
            <p:ph idx="1"/>
          </p:nvPr>
        </p:nvSpPr>
        <p:spPr/>
        <p:txBody>
          <a:bodyPr/>
          <a:lstStyle/>
          <a:p>
            <a:endParaRPr lang="en-US" altLang="ja-JP" dirty="0" smtClean="0">
              <a:ea typeface="ＭＳ Ｐゴシック" pitchFamily="34" charset="-128"/>
            </a:endParaRPr>
          </a:p>
          <a:p>
            <a:r>
              <a:rPr lang="ja-JP" altLang="en-US" dirty="0" smtClean="0">
                <a:ea typeface="ＭＳ Ｐゴシック" pitchFamily="34" charset="-128"/>
              </a:rPr>
              <a:t>アメリカ</a:t>
            </a:r>
            <a:r>
              <a:rPr lang="ja-JP" altLang="en-US" dirty="0">
                <a:ea typeface="ＭＳ Ｐゴシック" pitchFamily="34" charset="-128"/>
              </a:rPr>
              <a:t>と日本のそれぞれのゲームセンターの中で、もっとも人気のあるゲームは何か。そして、その理由は何なのか。</a:t>
            </a:r>
            <a:endParaRPr lang="en-US" dirty="0"/>
          </a:p>
        </p:txBody>
      </p:sp>
    </p:spTree>
    <p:extLst>
      <p:ext uri="{BB962C8B-B14F-4D97-AF65-F5344CB8AC3E}">
        <p14:creationId xmlns:p14="http://schemas.microsoft.com/office/powerpoint/2010/main" val="14312450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ja-JP" altLang="en-US" sz="4000" dirty="0" smtClean="0">
                <a:ea typeface="ＭＳ Ｐゴシック" pitchFamily="34" charset="-128"/>
              </a:rPr>
              <a:t>男性のゲーム</a:t>
            </a:r>
            <a:r>
              <a:rPr lang="en-US" altLang="en-US" sz="4000" dirty="0" smtClean="0">
                <a:ea typeface="ＭＳ Ｐゴシック" pitchFamily="34" charset="-128"/>
              </a:rPr>
              <a:t/>
            </a:r>
            <a:br>
              <a:rPr lang="en-US" altLang="en-US" sz="4000" dirty="0" smtClean="0">
                <a:ea typeface="ＭＳ Ｐゴシック" pitchFamily="34" charset="-128"/>
              </a:rPr>
            </a:br>
            <a:r>
              <a:rPr lang="en-US" altLang="en-US" sz="1800" dirty="0" smtClean="0">
                <a:ea typeface="ＭＳ Ｐゴシック" pitchFamily="34" charset="-128"/>
              </a:rPr>
              <a:t/>
            </a:r>
            <a:br>
              <a:rPr lang="en-US" altLang="en-US" sz="1800" dirty="0" smtClean="0">
                <a:ea typeface="ＭＳ Ｐゴシック" pitchFamily="34" charset="-128"/>
              </a:rPr>
            </a:br>
            <a:r>
              <a:rPr lang="ja-JP" altLang="en-US" sz="2000" dirty="0">
                <a:ea typeface="ＭＳ Ｐゴシック" pitchFamily="34" charset="-128"/>
              </a:rPr>
              <a:t>アメリカと日本のそれぞれのゲームセンターの中で、もっとも人気のあるゲームは何か。そして、その理由は何なのか。</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9554553"/>
              </p:ext>
            </p:extLst>
          </p:nvPr>
        </p:nvGraphicFramePr>
        <p:xfrm>
          <a:off x="609600" y="1524000"/>
          <a:ext cx="3432175" cy="26638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2781270713"/>
              </p:ext>
            </p:extLst>
          </p:nvPr>
        </p:nvGraphicFramePr>
        <p:xfrm>
          <a:off x="4191000" y="1524000"/>
          <a:ext cx="3886200" cy="26670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1066800" y="5006876"/>
            <a:ext cx="6705600" cy="1877437"/>
          </a:xfrm>
          <a:prstGeom prst="rect">
            <a:avLst/>
          </a:prstGeom>
          <a:noFill/>
        </p:spPr>
        <p:txBody>
          <a:bodyPr wrap="square" rtlCol="0">
            <a:spAutoFit/>
          </a:bodyPr>
          <a:lstStyle/>
          <a:p>
            <a:pPr marL="285750" indent="-285750">
              <a:buFont typeface="Arial"/>
              <a:buChar char="•"/>
            </a:pPr>
            <a:r>
              <a:rPr lang="ja-JP" altLang="en-US" sz="1600" dirty="0" smtClean="0"/>
              <a:t>日本人の男性に対して、アメリカ人の男性の遊ぶゲームの種類の方が多い。</a:t>
            </a:r>
            <a:endParaRPr lang="en-US" altLang="ja-JP" sz="1600" dirty="0" smtClean="0"/>
          </a:p>
          <a:p>
            <a:pPr marL="285750" indent="-285750">
              <a:buFont typeface="Arial"/>
              <a:buChar char="•"/>
            </a:pPr>
            <a:r>
              <a:rPr lang="ja-JP" altLang="en-US" sz="1600" dirty="0" smtClean="0"/>
              <a:t>日本人の男</a:t>
            </a:r>
            <a:r>
              <a:rPr lang="ja-JP" altLang="en-US" sz="1600" dirty="0"/>
              <a:t>性の一番人気のあるゲームは</a:t>
            </a:r>
            <a:r>
              <a:rPr lang="ja-JP" altLang="en-US" sz="1600" dirty="0" smtClean="0"/>
              <a:t>、「クレーンゲーム」で、</a:t>
            </a:r>
            <a:r>
              <a:rPr lang="en-US" sz="1600" dirty="0" smtClean="0"/>
              <a:t> </a:t>
            </a:r>
            <a:r>
              <a:rPr lang="ja-JP" altLang="en-US" sz="1600" dirty="0" smtClean="0"/>
              <a:t>アメリカ人の男性は「シューティングゲーム」、「ダンスゲーム」が人気がある。</a:t>
            </a:r>
            <a:endParaRPr lang="en-US" altLang="ja-JP" sz="1600" dirty="0" smtClean="0"/>
          </a:p>
          <a:p>
            <a:pPr marL="285750" indent="-285750">
              <a:buFont typeface="Arial"/>
              <a:buChar char="•"/>
            </a:pPr>
            <a:r>
              <a:rPr lang="ja-JP" altLang="en-US" sz="1600" dirty="0" smtClean="0"/>
              <a:t>アメリカ人と日本人の男性は「ダンスゲーム」を好む。</a:t>
            </a:r>
            <a:endParaRPr lang="en-US" sz="1600" dirty="0" smtClean="0"/>
          </a:p>
          <a:p>
            <a:endParaRPr lang="en-US" dirty="0" smtClean="0"/>
          </a:p>
          <a:p>
            <a:endParaRPr lang="en-US" dirty="0"/>
          </a:p>
        </p:txBody>
      </p:sp>
      <p:sp>
        <p:nvSpPr>
          <p:cNvPr id="6" name="TextBox 5"/>
          <p:cNvSpPr txBox="1"/>
          <p:nvPr/>
        </p:nvSpPr>
        <p:spPr>
          <a:xfrm>
            <a:off x="990600" y="4262735"/>
            <a:ext cx="7086600" cy="461665"/>
          </a:xfrm>
          <a:prstGeom prst="rect">
            <a:avLst/>
          </a:prstGeom>
          <a:noFill/>
        </p:spPr>
        <p:txBody>
          <a:bodyPr wrap="square" rtlCol="0">
            <a:spAutoFit/>
          </a:bodyPr>
          <a:lstStyle/>
          <a:p>
            <a:r>
              <a:rPr lang="ja-JP" altLang="en-US" sz="1200" dirty="0" smtClean="0"/>
              <a:t>アメリカ人の「その他」の答えは「ドライブ／レーシングゲーム」と「アーケイドコンピレーションゲーム」がある。</a:t>
            </a:r>
            <a:endParaRPr lang="en-US" altLang="ja-JP" sz="1200" dirty="0" smtClean="0"/>
          </a:p>
          <a:p>
            <a:r>
              <a:rPr lang="ja-JP" altLang="en-US" sz="1200" dirty="0" smtClean="0"/>
              <a:t>日本人のは「カードゲーム」や「ゲームセンターに行かない」がある。</a:t>
            </a:r>
            <a:endParaRPr lang="en-US" sz="1200" dirty="0"/>
          </a:p>
        </p:txBody>
      </p:sp>
    </p:spTree>
    <p:extLst>
      <p:ext uri="{BB962C8B-B14F-4D97-AF65-F5344CB8AC3E}">
        <p14:creationId xmlns:p14="http://schemas.microsoft.com/office/powerpoint/2010/main" val="107853302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87044"/>
            <a:ext cx="8042276" cy="1336956"/>
          </a:xfrm>
        </p:spPr>
        <p:txBody>
          <a:bodyPr/>
          <a:lstStyle/>
          <a:p>
            <a:r>
              <a:rPr lang="ja-JP" altLang="en-US" sz="3600" dirty="0" smtClean="0">
                <a:ea typeface="ＭＳ Ｐゴシック" pitchFamily="34" charset="-128"/>
              </a:rPr>
              <a:t>女性のゲーム</a:t>
            </a:r>
            <a:r>
              <a:rPr lang="en-US" altLang="en-US" sz="1800" dirty="0">
                <a:ea typeface="ＭＳ Ｐゴシック" pitchFamily="34" charset="-128"/>
              </a:rPr>
              <a:t/>
            </a:r>
            <a:br>
              <a:rPr lang="en-US" altLang="en-US" sz="1800" dirty="0">
                <a:ea typeface="ＭＳ Ｐゴシック" pitchFamily="34" charset="-128"/>
              </a:rPr>
            </a:br>
            <a:r>
              <a:rPr lang="en-US" altLang="en-US" sz="1800" dirty="0" smtClean="0">
                <a:ea typeface="ＭＳ Ｐゴシック" pitchFamily="34" charset="-128"/>
              </a:rPr>
              <a:t/>
            </a:r>
            <a:br>
              <a:rPr lang="en-US" altLang="en-US" sz="1800" dirty="0" smtClean="0">
                <a:ea typeface="ＭＳ Ｐゴシック" pitchFamily="34" charset="-128"/>
              </a:rPr>
            </a:br>
            <a:r>
              <a:rPr lang="ja-JP" altLang="en-US" sz="1800" dirty="0">
                <a:ea typeface="ＭＳ Ｐゴシック" pitchFamily="34" charset="-128"/>
              </a:rPr>
              <a:t>アメリカと日本のそれぞれのゲームセンターの中で、もっとも人気のあるゲームは何か。そして、その理由は何なのか。</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7292071"/>
              </p:ext>
            </p:extLst>
          </p:nvPr>
        </p:nvGraphicFramePr>
        <p:xfrm>
          <a:off x="4572000" y="1600200"/>
          <a:ext cx="4399762" cy="2365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1794298913"/>
              </p:ext>
            </p:extLst>
          </p:nvPr>
        </p:nvGraphicFramePr>
        <p:xfrm>
          <a:off x="381000" y="1524000"/>
          <a:ext cx="4191000" cy="25146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990600" y="4724400"/>
            <a:ext cx="7010400" cy="2031325"/>
          </a:xfrm>
          <a:prstGeom prst="rect">
            <a:avLst/>
          </a:prstGeom>
          <a:noFill/>
        </p:spPr>
        <p:txBody>
          <a:bodyPr wrap="square" rtlCol="0">
            <a:spAutoFit/>
          </a:bodyPr>
          <a:lstStyle/>
          <a:p>
            <a:pPr marL="285750" indent="-285750">
              <a:buFont typeface="Arial"/>
              <a:buChar char="•"/>
            </a:pPr>
            <a:r>
              <a:rPr lang="ja-JP" altLang="en-US" dirty="0" smtClean="0"/>
              <a:t>日本女性より、アメリカ女性の遊ぶゲームの種類が多い。</a:t>
            </a:r>
            <a:endParaRPr lang="en-US" altLang="ja-JP" dirty="0" smtClean="0"/>
          </a:p>
          <a:p>
            <a:pPr marL="285750" indent="-285750">
              <a:buFont typeface="Arial"/>
              <a:buChar char="•"/>
            </a:pPr>
            <a:endParaRPr lang="en-US" dirty="0"/>
          </a:p>
          <a:p>
            <a:pPr marL="285750" indent="-285750">
              <a:buFont typeface="Arial"/>
              <a:buChar char="•"/>
            </a:pPr>
            <a:r>
              <a:rPr lang="ja-JP" altLang="en-US" dirty="0" smtClean="0"/>
              <a:t>一番人気があるゲームは日本女性は「プリクラ」で、アメリカ女性は「シューティングゲーム」である。</a:t>
            </a:r>
            <a:endParaRPr lang="en-US" dirty="0" smtClean="0"/>
          </a:p>
          <a:p>
            <a:pPr marL="285750" indent="-285750">
              <a:buFont typeface="Arial"/>
              <a:buChar char="•"/>
            </a:pPr>
            <a:r>
              <a:rPr lang="ja-JP" altLang="en-US" dirty="0" smtClean="0"/>
              <a:t>アメリカ男性より、アメリカ女性は「クレーンゲーム」で遊ぶ頻度が高い。女性は２３％、男性は１２％である。</a:t>
            </a:r>
            <a:endParaRPr lang="en-US" dirty="0" smtClean="0"/>
          </a:p>
          <a:p>
            <a:endParaRPr lang="en-US" dirty="0"/>
          </a:p>
        </p:txBody>
      </p:sp>
    </p:spTree>
    <p:extLst>
      <p:ext uri="{BB962C8B-B14F-4D97-AF65-F5344CB8AC3E}">
        <p14:creationId xmlns:p14="http://schemas.microsoft.com/office/powerpoint/2010/main" val="381576173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4000" dirty="0" smtClean="0"/>
              <a:t>ゲームをする理由</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8303480"/>
              </p:ext>
            </p:extLst>
          </p:nvPr>
        </p:nvGraphicFramePr>
        <p:xfrm>
          <a:off x="304800" y="1905000"/>
          <a:ext cx="4343400" cy="2895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3598038075"/>
              </p:ext>
            </p:extLst>
          </p:nvPr>
        </p:nvGraphicFramePr>
        <p:xfrm>
          <a:off x="4648200" y="1981200"/>
          <a:ext cx="4038600" cy="28956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685800" y="4876800"/>
            <a:ext cx="7696200" cy="1169551"/>
          </a:xfrm>
          <a:prstGeom prst="rect">
            <a:avLst/>
          </a:prstGeom>
          <a:noFill/>
        </p:spPr>
        <p:txBody>
          <a:bodyPr wrap="square" rtlCol="0">
            <a:spAutoFit/>
          </a:bodyPr>
          <a:lstStyle/>
          <a:p>
            <a:pPr marL="285750" indent="-285750">
              <a:buFont typeface="Arial"/>
              <a:buChar char="•"/>
            </a:pPr>
            <a:r>
              <a:rPr lang="ja-JP" altLang="en-US" sz="1400" dirty="0" smtClean="0"/>
              <a:t>日本人は「</a:t>
            </a:r>
            <a:r>
              <a:rPr lang="ja-JP" altLang="en-US" sz="1400" dirty="0"/>
              <a:t>友達と遊ぶのが</a:t>
            </a:r>
            <a:r>
              <a:rPr lang="ja-JP" altLang="en-US" sz="1400" dirty="0" smtClean="0"/>
              <a:t>楽しい」が一番多く、次は</a:t>
            </a:r>
            <a:r>
              <a:rPr lang="ja-JP" altLang="en-US" sz="1400" dirty="0"/>
              <a:t>「ゲームは遊び</a:t>
            </a:r>
            <a:r>
              <a:rPr lang="ja-JP" altLang="en-US" sz="1400" dirty="0" smtClean="0"/>
              <a:t>易い」からでした。回答者の１３％は「ゲームをするのがおもしろそう」を選んだ。</a:t>
            </a:r>
            <a:endParaRPr lang="en-US" altLang="ja-JP" sz="1400" dirty="0" smtClean="0"/>
          </a:p>
          <a:p>
            <a:pPr marL="285750" indent="-285750">
              <a:buFont typeface="Arial"/>
              <a:buChar char="•"/>
            </a:pPr>
            <a:endParaRPr lang="en-US" sz="1400" dirty="0" smtClean="0"/>
          </a:p>
          <a:p>
            <a:pPr marL="285750" indent="-285750">
              <a:buFont typeface="Arial"/>
              <a:buChar char="•"/>
            </a:pPr>
            <a:r>
              <a:rPr lang="ja-JP" altLang="en-US" sz="1400" dirty="0" smtClean="0"/>
              <a:t>アメリカ人は</a:t>
            </a:r>
            <a:r>
              <a:rPr lang="ja-JP" altLang="en-US" sz="1400" dirty="0"/>
              <a:t>「ゲームをするのが</a:t>
            </a:r>
            <a:r>
              <a:rPr lang="ja-JP" altLang="en-US" sz="1400" dirty="0" smtClean="0"/>
              <a:t>おもしろそう」が一番多く、次は「</a:t>
            </a:r>
            <a:r>
              <a:rPr lang="ja-JP" altLang="en-US" sz="1400" dirty="0"/>
              <a:t>ぞくぞく感が</a:t>
            </a:r>
            <a:r>
              <a:rPr lang="ja-JP" altLang="en-US" sz="1400" dirty="0" smtClean="0"/>
              <a:t>好き」で、回</a:t>
            </a:r>
            <a:r>
              <a:rPr lang="ja-JP" altLang="en-US" sz="1400" dirty="0"/>
              <a:t>答者の４６％は「友達と遊ぶのが楽しい」を選ん</a:t>
            </a:r>
            <a:r>
              <a:rPr lang="ja-JP" altLang="en-US" sz="1400" dirty="0" smtClean="0"/>
              <a:t>だ。</a:t>
            </a:r>
            <a:endParaRPr lang="en-US" sz="1400" dirty="0"/>
          </a:p>
        </p:txBody>
      </p:sp>
    </p:spTree>
    <p:extLst>
      <p:ext uri="{BB962C8B-B14F-4D97-AF65-F5344CB8AC3E}">
        <p14:creationId xmlns:p14="http://schemas.microsoft.com/office/powerpoint/2010/main" val="20825084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70000"/>
              </a:lnSpc>
            </a:pPr>
            <a:r>
              <a:rPr lang="ja-JP" altLang="en-US" sz="4800" dirty="0">
                <a:effectLst>
                  <a:outerShdw blurRad="38100" dist="38100" dir="2700000" algn="tl">
                    <a:srgbClr val="DDDDDD"/>
                  </a:outerShdw>
                </a:effectLst>
                <a:latin typeface="Gill Sans MT" charset="0"/>
                <a:ea typeface="ＭＳ ゴシック" charset="0"/>
                <a:cs typeface="ＭＳ ゴシック" charset="0"/>
              </a:rPr>
              <a:t>研究の重要性</a:t>
            </a:r>
            <a:endParaRPr lang="en-US" sz="4800" dirty="0"/>
          </a:p>
        </p:txBody>
      </p:sp>
      <p:sp>
        <p:nvSpPr>
          <p:cNvPr id="3" name="Content Placeholder 2"/>
          <p:cNvSpPr>
            <a:spLocks noGrp="1"/>
          </p:cNvSpPr>
          <p:nvPr>
            <p:ph idx="1"/>
          </p:nvPr>
        </p:nvSpPr>
        <p:spPr/>
        <p:txBody>
          <a:bodyPr/>
          <a:lstStyle/>
          <a:p>
            <a:r>
              <a:rPr lang="ja-JP" altLang="en-US" sz="2000" dirty="0" smtClean="0">
                <a:ea typeface="ＭＳ Ｐゴシック" pitchFamily="34" charset="-128"/>
              </a:rPr>
              <a:t>日本に留学している時、日本のゲームセンターはすべての年代の人の間で人気があり、いつも混雑していた。</a:t>
            </a:r>
            <a:endParaRPr lang="en-US" altLang="ja-JP" sz="2000" dirty="0" smtClean="0">
              <a:ea typeface="ＭＳ Ｐゴシック" pitchFamily="34" charset="-128"/>
            </a:endParaRPr>
          </a:p>
          <a:p>
            <a:r>
              <a:rPr lang="ja-JP" altLang="en-US" sz="2000" dirty="0" smtClean="0">
                <a:ea typeface="ＭＳ Ｐゴシック" pitchFamily="34" charset="-128"/>
              </a:rPr>
              <a:t>アメリカでは私が子供だった頃に遊んでいたゲームセンターは今では数が減っている。</a:t>
            </a:r>
            <a:endParaRPr lang="en-US" altLang="ja-JP" sz="2000" dirty="0" smtClean="0">
              <a:ea typeface="ＭＳ Ｐゴシック" pitchFamily="34" charset="-128"/>
            </a:endParaRPr>
          </a:p>
          <a:p>
            <a:r>
              <a:rPr lang="ja-JP" altLang="en-US" sz="2000" dirty="0" smtClean="0">
                <a:ea typeface="ＭＳ Ｐゴシック" pitchFamily="34" charset="-128"/>
              </a:rPr>
              <a:t>日本でたくさんのゲームセンターに行ったが、どうしてアメリカではゲームセンターが減っているのに、日本では人気があり続けているのかその原因を研究したいと思った。</a:t>
            </a:r>
            <a:endParaRPr lang="en-US" altLang="en-US" sz="2000" dirty="0">
              <a:ea typeface="ＭＳ Ｐゴシック" pitchFamily="34" charset="-128"/>
            </a:endParaRPr>
          </a:p>
          <a:p>
            <a:endParaRPr lang="en-US" dirty="0"/>
          </a:p>
        </p:txBody>
      </p:sp>
    </p:spTree>
    <p:extLst>
      <p:ext uri="{BB962C8B-B14F-4D97-AF65-F5344CB8AC3E}">
        <p14:creationId xmlns:p14="http://schemas.microsoft.com/office/powerpoint/2010/main" val="261961966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4400" dirty="0" smtClean="0"/>
              <a:t>研究質問</a:t>
            </a:r>
            <a:r>
              <a:rPr lang="en-US" sz="4400" dirty="0" smtClean="0"/>
              <a:t>2</a:t>
            </a:r>
            <a:r>
              <a:rPr lang="ja-JP" altLang="en-US" sz="4400" dirty="0" smtClean="0"/>
              <a:t>：結果</a:t>
            </a:r>
            <a:endParaRPr lang="en-US" sz="4400" dirty="0"/>
          </a:p>
        </p:txBody>
      </p:sp>
      <p:sp>
        <p:nvSpPr>
          <p:cNvPr id="3" name="Content Placeholder 2"/>
          <p:cNvSpPr>
            <a:spLocks noGrp="1"/>
          </p:cNvSpPr>
          <p:nvPr>
            <p:ph idx="1"/>
          </p:nvPr>
        </p:nvSpPr>
        <p:spPr/>
        <p:txBody>
          <a:bodyPr/>
          <a:lstStyle/>
          <a:p>
            <a:r>
              <a:rPr lang="ja-JP" altLang="en-US" dirty="0"/>
              <a:t>日本男</a:t>
            </a:r>
            <a:r>
              <a:rPr lang="ja-JP" altLang="en-US" dirty="0" smtClean="0"/>
              <a:t>性の方がアメリカ男性より、「クレーンゲーム」に人気があった。</a:t>
            </a:r>
            <a:endParaRPr lang="en-US" altLang="ja-JP" dirty="0" smtClean="0"/>
          </a:p>
          <a:p>
            <a:r>
              <a:rPr lang="ja-JP" altLang="en-US" dirty="0" smtClean="0"/>
              <a:t>アメリカ</a:t>
            </a:r>
            <a:r>
              <a:rPr lang="ja-JP" altLang="en-US" dirty="0"/>
              <a:t>人</a:t>
            </a:r>
            <a:r>
              <a:rPr lang="ja-JP" altLang="en-US" dirty="0" smtClean="0"/>
              <a:t>男女は日本人より遊ぶゲームの種類が多い。</a:t>
            </a:r>
            <a:endParaRPr lang="en-US" dirty="0"/>
          </a:p>
          <a:p>
            <a:r>
              <a:rPr lang="ja-JP" altLang="en-US" dirty="0" smtClean="0"/>
              <a:t>アメリカ人は「ゲームをするのがおもしろそう」を大切にし、日本人は友達と一緒にゲームをすることを大切にする。</a:t>
            </a:r>
            <a:endParaRPr lang="en-US" altLang="ja-JP" dirty="0" smtClean="0"/>
          </a:p>
        </p:txBody>
      </p:sp>
    </p:spTree>
    <p:extLst>
      <p:ext uri="{BB962C8B-B14F-4D97-AF65-F5344CB8AC3E}">
        <p14:creationId xmlns:p14="http://schemas.microsoft.com/office/powerpoint/2010/main" val="349048877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結論</a:t>
            </a:r>
            <a:endParaRPr lang="en-US" dirty="0"/>
          </a:p>
        </p:txBody>
      </p:sp>
      <p:sp>
        <p:nvSpPr>
          <p:cNvPr id="3" name="Content Placeholder 2"/>
          <p:cNvSpPr>
            <a:spLocks noGrp="1"/>
          </p:cNvSpPr>
          <p:nvPr>
            <p:ph idx="1"/>
          </p:nvPr>
        </p:nvSpPr>
        <p:spPr/>
        <p:txBody>
          <a:bodyPr>
            <a:normAutofit/>
          </a:bodyPr>
          <a:lstStyle/>
          <a:p>
            <a:r>
              <a:rPr lang="ja-JP" altLang="en-US" dirty="0" smtClean="0"/>
              <a:t>ゲームセンタを選ぶか家庭用ゲーム機を選ぶかは社会文化と人間関係のことである。</a:t>
            </a:r>
            <a:endParaRPr lang="en-US" altLang="ja-JP" dirty="0" smtClean="0"/>
          </a:p>
          <a:p>
            <a:r>
              <a:rPr lang="ja-JP" altLang="en-US" dirty="0" smtClean="0"/>
              <a:t>アメリカ人は個人とゲームを楽しむ。</a:t>
            </a:r>
            <a:endParaRPr lang="en-US" altLang="ja-JP" dirty="0" smtClean="0"/>
          </a:p>
          <a:p>
            <a:r>
              <a:rPr lang="ja-JP" altLang="en-US" dirty="0" smtClean="0"/>
              <a:t>日本人はグループ</a:t>
            </a:r>
            <a:r>
              <a:rPr lang="ja-JP" altLang="en-US" smtClean="0"/>
              <a:t>で行うゲームを楽しむ。</a:t>
            </a:r>
            <a:endParaRPr lang="en-US" altLang="ja-JP" dirty="0" smtClean="0"/>
          </a:p>
        </p:txBody>
      </p:sp>
    </p:spTree>
    <p:extLst>
      <p:ext uri="{BB962C8B-B14F-4D97-AF65-F5344CB8AC3E}">
        <p14:creationId xmlns:p14="http://schemas.microsoft.com/office/powerpoint/2010/main" val="319191578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nSpc>
                <a:spcPct val="70000"/>
              </a:lnSpc>
            </a:pPr>
            <a:r>
              <a:rPr lang="ja-JP" altLang="en-US" sz="4800" dirty="0"/>
              <a:t>研究の</a:t>
            </a:r>
            <a:r>
              <a:rPr lang="ja-JP" altLang="en-US" sz="4800" dirty="0" smtClean="0"/>
              <a:t>限界点</a:t>
            </a:r>
            <a:endParaRPr lang="en-US" sz="4800" dirty="0"/>
          </a:p>
        </p:txBody>
      </p:sp>
      <p:sp>
        <p:nvSpPr>
          <p:cNvPr id="3" name="Content Placeholder 2"/>
          <p:cNvSpPr>
            <a:spLocks noGrp="1"/>
          </p:cNvSpPr>
          <p:nvPr>
            <p:ph idx="1"/>
          </p:nvPr>
        </p:nvSpPr>
        <p:spPr/>
        <p:txBody>
          <a:bodyPr/>
          <a:lstStyle/>
          <a:p>
            <a:r>
              <a:rPr lang="ja-JP" altLang="en-US" dirty="0" smtClean="0"/>
              <a:t>回答者の数が少なかった事</a:t>
            </a:r>
            <a:endParaRPr lang="en-US" altLang="ja-JP" dirty="0" smtClean="0"/>
          </a:p>
          <a:p>
            <a:r>
              <a:rPr lang="ja-JP" altLang="en-US" dirty="0" smtClean="0"/>
              <a:t>大学生に限られていた事</a:t>
            </a:r>
            <a:endParaRPr lang="en-US" altLang="ja-JP" dirty="0" smtClean="0"/>
          </a:p>
          <a:p>
            <a:r>
              <a:rPr lang="ja-JP" altLang="en-US" dirty="0" smtClean="0"/>
              <a:t>アンケートを取った地域が限られていた事</a:t>
            </a:r>
            <a:endParaRPr lang="en-US" dirty="0"/>
          </a:p>
        </p:txBody>
      </p:sp>
    </p:spTree>
    <p:extLst>
      <p:ext uri="{BB962C8B-B14F-4D97-AF65-F5344CB8AC3E}">
        <p14:creationId xmlns:p14="http://schemas.microsoft.com/office/powerpoint/2010/main" val="376888664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b="1" dirty="0"/>
              <a:t>今後の研究</a:t>
            </a:r>
          </a:p>
        </p:txBody>
      </p:sp>
      <p:sp>
        <p:nvSpPr>
          <p:cNvPr id="3" name="Content Placeholder 2"/>
          <p:cNvSpPr>
            <a:spLocks noGrp="1"/>
          </p:cNvSpPr>
          <p:nvPr>
            <p:ph idx="1"/>
          </p:nvPr>
        </p:nvSpPr>
        <p:spPr/>
        <p:txBody>
          <a:bodyPr/>
          <a:lstStyle/>
          <a:p>
            <a:r>
              <a:rPr lang="ja-JP" altLang="en-US" dirty="0" smtClean="0"/>
              <a:t>回答者を選びたい。例えば、ゲームセンターと家庭用ゲーム機が好きな人だけを選びたい。</a:t>
            </a:r>
            <a:endParaRPr lang="en-US" altLang="ja-JP" dirty="0" smtClean="0"/>
          </a:p>
          <a:p>
            <a:r>
              <a:rPr lang="ja-JP" altLang="en-US" dirty="0" smtClean="0"/>
              <a:t>日本でのゲームセンター文化やアニメ文化の関係を調べたい。</a:t>
            </a:r>
            <a:endParaRPr lang="en-US" dirty="0"/>
          </a:p>
          <a:p>
            <a:r>
              <a:rPr lang="ja-JP" altLang="en-US" dirty="0" smtClean="0"/>
              <a:t>アメリカでゲームセンターの復活があるかどうか。</a:t>
            </a:r>
            <a:endParaRPr lang="en-US" dirty="0"/>
          </a:p>
        </p:txBody>
      </p:sp>
    </p:spTree>
    <p:extLst>
      <p:ext uri="{BB962C8B-B14F-4D97-AF65-F5344CB8AC3E}">
        <p14:creationId xmlns:p14="http://schemas.microsoft.com/office/powerpoint/2010/main" val="211384526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70000"/>
              </a:lnSpc>
            </a:pPr>
            <a:r>
              <a:rPr lang="ja-JP" altLang="en-US" sz="4800" dirty="0"/>
              <a:t>参考文献</a:t>
            </a:r>
            <a:endParaRPr lang="en-US" altLang="ja-JP" sz="4800" dirty="0"/>
          </a:p>
        </p:txBody>
      </p:sp>
      <p:sp>
        <p:nvSpPr>
          <p:cNvPr id="3" name="Content Placeholder 2"/>
          <p:cNvSpPr>
            <a:spLocks noGrp="1"/>
          </p:cNvSpPr>
          <p:nvPr>
            <p:ph idx="1"/>
          </p:nvPr>
        </p:nvSpPr>
        <p:spPr/>
        <p:txBody>
          <a:bodyPr>
            <a:normAutofit fontScale="32500" lnSpcReduction="20000"/>
          </a:bodyPr>
          <a:lstStyle/>
          <a:p>
            <a:r>
              <a:rPr lang="en-US" dirty="0"/>
              <a:t>Arcades Still Making Noise in Japan (2009) Calgary Herald </a:t>
            </a:r>
            <a:r>
              <a:rPr lang="en-US" u="sng" dirty="0">
                <a:hlinkClick r:id="rId3"/>
              </a:rPr>
              <a:t>http://xerxes.calstate.edu/monterey/articles/record?id=FETCH-proquest_dll_16326250511</a:t>
            </a:r>
            <a:endParaRPr lang="en-US" dirty="0"/>
          </a:p>
          <a:p>
            <a:r>
              <a:rPr lang="en-US" dirty="0"/>
              <a:t>Arcade boom and Bust (2012) Chicago Tribune </a:t>
            </a:r>
            <a:r>
              <a:rPr lang="en-US" u="sng" dirty="0">
                <a:hlinkClick r:id="rId4"/>
              </a:rPr>
              <a:t>http://xerxes.calstate.edu/monterey/articles/record?id=FETCH-proquest_dll_27029065411</a:t>
            </a:r>
            <a:endParaRPr lang="en-US" u="sng" dirty="0"/>
          </a:p>
          <a:p>
            <a:r>
              <a:rPr lang="en-US" dirty="0"/>
              <a:t>Ashcraft, Brian and Jean Snow.  </a:t>
            </a:r>
            <a:r>
              <a:rPr lang="en-US" i="1" dirty="0"/>
              <a:t>Arcade Mania: The turbo-charged world of Japan’s game centers</a:t>
            </a:r>
            <a:r>
              <a:rPr lang="en-US" dirty="0"/>
              <a:t>. Kodansha USA. 2009</a:t>
            </a:r>
          </a:p>
          <a:p>
            <a:r>
              <a:rPr lang="en-US" dirty="0"/>
              <a:t>Blast from the Past (2008) Boston Globe </a:t>
            </a:r>
            <a:r>
              <a:rPr lang="en-US" u="sng" dirty="0">
                <a:hlinkClick r:id="rId5"/>
              </a:rPr>
              <a:t>http://xerxes.calstate.edu/monterey/articles/record?id=FETCH-proquest_dll_15170833911</a:t>
            </a:r>
            <a:endParaRPr lang="en-US" u="sng" dirty="0"/>
          </a:p>
          <a:p>
            <a:r>
              <a:rPr lang="en-US" dirty="0" err="1"/>
              <a:t>Consalvo</a:t>
            </a:r>
            <a:r>
              <a:rPr lang="en-US" dirty="0"/>
              <a:t>, Mia. 2006. “Console Video Games and Global Corporations: Creating a Hybrid Culture.” New Media &amp; Society 8:117–37.</a:t>
            </a:r>
          </a:p>
          <a:p>
            <a:r>
              <a:rPr lang="en-US" dirty="0"/>
              <a:t>Dillon, Roberto. </a:t>
            </a:r>
            <a:r>
              <a:rPr lang="en-US" i="1" dirty="0"/>
              <a:t>The Golden Age of Video Games</a:t>
            </a:r>
            <a:r>
              <a:rPr lang="en-US" dirty="0"/>
              <a:t> A K Peters/CRC Press, FL 2011.</a:t>
            </a:r>
            <a:endParaRPr lang="en-US" i="1" dirty="0"/>
          </a:p>
          <a:p>
            <a:r>
              <a:rPr lang="en-US" dirty="0"/>
              <a:t>Have Arcades played Out? (2008) Chicago Tribune </a:t>
            </a:r>
            <a:r>
              <a:rPr lang="en-US" u="sng" dirty="0">
                <a:hlinkClick r:id="rId6"/>
              </a:rPr>
              <a:t>http://xerxes.calstate.edu/monterey/articles/record?id=FETCH-proquest_dll_14899394311</a:t>
            </a:r>
            <a:endParaRPr lang="en-US" dirty="0"/>
          </a:p>
          <a:p>
            <a:r>
              <a:rPr lang="en-US" dirty="0"/>
              <a:t>June, Laura.  For Amusement Only: the life and death of the American arcade (2013) The Verge </a:t>
            </a:r>
            <a:r>
              <a:rPr lang="en-US" u="sng" dirty="0">
                <a:hlinkClick r:id="rId7"/>
              </a:rPr>
              <a:t>http://www.theverge.com/2013/1/16/3740422/the-life-and-death-of-the-american-arcade-for-amusement-only</a:t>
            </a:r>
            <a:endParaRPr lang="en-US" dirty="0"/>
          </a:p>
          <a:p>
            <a:r>
              <a:rPr lang="en-US" dirty="0"/>
              <a:t>Kent, Steven.  </a:t>
            </a:r>
            <a:r>
              <a:rPr lang="en-US" i="1" dirty="0"/>
              <a:t>The Ultimate History of Video Games</a:t>
            </a:r>
            <a:r>
              <a:rPr lang="en-US" dirty="0"/>
              <a:t>. Three Rivers Press. 2001</a:t>
            </a:r>
          </a:p>
          <a:p>
            <a:r>
              <a:rPr lang="en-US" dirty="0"/>
              <a:t>Orland, Kyle. “Documentary Explores Why Japan’s Arcades Didn’t Die. </a:t>
            </a:r>
            <a:r>
              <a:rPr lang="en-US" dirty="0">
                <a:hlinkClick r:id="rId8"/>
              </a:rPr>
              <a:t>http://www.wired.com/2012/04/100-yen-documentary/</a:t>
            </a:r>
            <a:r>
              <a:rPr lang="en-US" dirty="0"/>
              <a:t> 4/3/12. Accessed 5/2/14</a:t>
            </a:r>
          </a:p>
          <a:p>
            <a:r>
              <a:rPr lang="en-US" dirty="0"/>
              <a:t>Sega to Consolidate Regional Arcades (2002) </a:t>
            </a:r>
            <a:r>
              <a:rPr lang="en-US" dirty="0" err="1"/>
              <a:t>Jiji</a:t>
            </a:r>
            <a:r>
              <a:rPr lang="en-US" dirty="0"/>
              <a:t> Press English News Service </a:t>
            </a:r>
            <a:r>
              <a:rPr lang="en-US" u="sng" dirty="0">
                <a:hlinkClick r:id="rId9"/>
              </a:rPr>
              <a:t>http://xerxes.calstate.edu/monterey/articles/record?id=FETCH-proquest_dll_1035465951</a:t>
            </a:r>
            <a:endParaRPr lang="en-US" dirty="0"/>
          </a:p>
          <a:p>
            <a:endParaRPr lang="en-US" dirty="0"/>
          </a:p>
        </p:txBody>
      </p:sp>
    </p:spTree>
    <p:extLst>
      <p:ext uri="{BB962C8B-B14F-4D97-AF65-F5344CB8AC3E}">
        <p14:creationId xmlns:p14="http://schemas.microsoft.com/office/powerpoint/2010/main" val="417125020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70000"/>
              </a:lnSpc>
            </a:pPr>
            <a:r>
              <a:rPr lang="ja-JP" altLang="en-US" sz="4800" dirty="0" smtClean="0"/>
              <a:t>謝辞</a:t>
            </a:r>
            <a:endParaRPr lang="en-US" sz="4800" dirty="0"/>
          </a:p>
        </p:txBody>
      </p:sp>
      <p:sp>
        <p:nvSpPr>
          <p:cNvPr id="3" name="Content Placeholder 2"/>
          <p:cNvSpPr>
            <a:spLocks noGrp="1"/>
          </p:cNvSpPr>
          <p:nvPr>
            <p:ph idx="1"/>
          </p:nvPr>
        </p:nvSpPr>
        <p:spPr/>
        <p:txBody>
          <a:bodyPr>
            <a:normAutofit fontScale="92500" lnSpcReduction="10000"/>
          </a:bodyPr>
          <a:lstStyle/>
          <a:p>
            <a:r>
              <a:rPr lang="en-US" dirty="0">
                <a:solidFill>
                  <a:schemeClr val="tx1"/>
                </a:solidFill>
                <a:latin typeface="+mn-ea"/>
                <a:cs typeface="ＭＳ Ｐゴシック" charset="0"/>
              </a:rPr>
              <a:t>齋藤-</a:t>
            </a:r>
            <a:r>
              <a:rPr lang="ja-JP" altLang="en-US" dirty="0">
                <a:solidFill>
                  <a:schemeClr val="tx1"/>
                </a:solidFill>
                <a:latin typeface="+mn-ea"/>
                <a:cs typeface="ＭＳ Ｐゴシック" charset="0"/>
              </a:rPr>
              <a:t>アボット</a:t>
            </a:r>
            <a:r>
              <a:rPr lang="en-US" dirty="0">
                <a:solidFill>
                  <a:schemeClr val="tx1"/>
                </a:solidFill>
                <a:latin typeface="+mn-ea"/>
                <a:cs typeface="ＭＳ Ｐゴシック" charset="0"/>
              </a:rPr>
              <a:t>佳子教授</a:t>
            </a:r>
            <a:endParaRPr lang="en-US" altLang="ja-JP" dirty="0">
              <a:solidFill>
                <a:schemeClr val="tx1"/>
              </a:solidFill>
              <a:latin typeface="+mn-ea"/>
              <a:cs typeface="ＭＳ Ｐゴシック" charset="0"/>
            </a:endParaRPr>
          </a:p>
          <a:p>
            <a:r>
              <a:rPr lang="ja-JP" altLang="en-US" dirty="0" smtClean="0">
                <a:solidFill>
                  <a:schemeClr val="tx1"/>
                </a:solidFill>
                <a:latin typeface="+mn-ea"/>
              </a:rPr>
              <a:t>高橋周臣教授</a:t>
            </a:r>
            <a:endParaRPr lang="en-US" altLang="ja-JP" dirty="0" smtClean="0">
              <a:solidFill>
                <a:schemeClr val="tx1"/>
              </a:solidFill>
              <a:latin typeface="+mn-ea"/>
            </a:endParaRPr>
          </a:p>
          <a:p>
            <a:r>
              <a:rPr lang="ja-JP" altLang="en-US" dirty="0" smtClean="0">
                <a:solidFill>
                  <a:schemeClr val="tx1"/>
                </a:solidFill>
                <a:latin typeface="+mn-ea"/>
              </a:rPr>
              <a:t>私の両親：チーナ</a:t>
            </a:r>
            <a:r>
              <a:rPr lang="en-US" altLang="ja-JP" dirty="0" smtClean="0">
                <a:solidFill>
                  <a:schemeClr val="tx1"/>
                </a:solidFill>
                <a:latin typeface="+mn-ea"/>
              </a:rPr>
              <a:t>•</a:t>
            </a:r>
            <a:r>
              <a:rPr lang="ja-JP" altLang="en-US" dirty="0" smtClean="0">
                <a:solidFill>
                  <a:schemeClr val="tx1"/>
                </a:solidFill>
                <a:latin typeface="+mn-ea"/>
              </a:rPr>
              <a:t>タカタやワーナ</a:t>
            </a:r>
            <a:r>
              <a:rPr lang="en-US" altLang="ja-JP" dirty="0" smtClean="0">
                <a:solidFill>
                  <a:schemeClr val="tx1"/>
                </a:solidFill>
                <a:latin typeface="+mn-ea"/>
              </a:rPr>
              <a:t>•</a:t>
            </a:r>
            <a:r>
              <a:rPr lang="ja-JP" altLang="en-US" dirty="0" smtClean="0">
                <a:solidFill>
                  <a:schemeClr val="tx1"/>
                </a:solidFill>
                <a:latin typeface="+mn-ea"/>
              </a:rPr>
              <a:t>クラーク</a:t>
            </a:r>
            <a:endParaRPr lang="en-US" altLang="ja-JP" dirty="0" smtClean="0">
              <a:solidFill>
                <a:schemeClr val="tx1"/>
              </a:solidFill>
              <a:latin typeface="+mn-ea"/>
            </a:endParaRPr>
          </a:p>
          <a:p>
            <a:r>
              <a:rPr lang="ja-JP" altLang="en-US" dirty="0" smtClean="0">
                <a:solidFill>
                  <a:schemeClr val="tx1"/>
                </a:solidFill>
                <a:latin typeface="+mn-ea"/>
              </a:rPr>
              <a:t>マイクル</a:t>
            </a:r>
            <a:r>
              <a:rPr lang="en-US" altLang="ja-JP" dirty="0" smtClean="0">
                <a:solidFill>
                  <a:schemeClr val="tx1"/>
                </a:solidFill>
                <a:latin typeface="+mn-ea"/>
              </a:rPr>
              <a:t>•</a:t>
            </a:r>
            <a:r>
              <a:rPr lang="ja-JP" altLang="en-US" dirty="0" smtClean="0">
                <a:solidFill>
                  <a:schemeClr val="tx1"/>
                </a:solidFill>
                <a:latin typeface="+mn-ea"/>
              </a:rPr>
              <a:t>タイリー</a:t>
            </a:r>
            <a:endParaRPr lang="en-US" altLang="ja-JP" dirty="0" smtClean="0">
              <a:solidFill>
                <a:schemeClr val="tx1"/>
              </a:solidFill>
              <a:latin typeface="+mn-ea"/>
            </a:endParaRPr>
          </a:p>
          <a:p>
            <a:r>
              <a:rPr lang="ja-JP" altLang="en-US" dirty="0" smtClean="0">
                <a:solidFill>
                  <a:schemeClr val="tx1"/>
                </a:solidFill>
                <a:latin typeface="+mn-ea"/>
              </a:rPr>
              <a:t>アリーサ</a:t>
            </a:r>
            <a:r>
              <a:rPr lang="en-US" altLang="ja-JP" dirty="0" smtClean="0">
                <a:solidFill>
                  <a:schemeClr val="tx1"/>
                </a:solidFill>
                <a:latin typeface="+mn-ea"/>
              </a:rPr>
              <a:t>•</a:t>
            </a:r>
            <a:r>
              <a:rPr lang="ja-JP" altLang="en-US" dirty="0" smtClean="0">
                <a:solidFill>
                  <a:schemeClr val="tx1"/>
                </a:solidFill>
                <a:latin typeface="+mn-ea"/>
              </a:rPr>
              <a:t>とデイーブ</a:t>
            </a:r>
            <a:r>
              <a:rPr lang="en-US" altLang="ja-JP" dirty="0" smtClean="0">
                <a:solidFill>
                  <a:schemeClr val="tx1"/>
                </a:solidFill>
                <a:latin typeface="+mn-ea"/>
              </a:rPr>
              <a:t>•</a:t>
            </a:r>
            <a:r>
              <a:rPr lang="ja-JP" altLang="en-US" dirty="0" smtClean="0">
                <a:solidFill>
                  <a:schemeClr val="tx1"/>
                </a:solidFill>
                <a:latin typeface="+mn-ea"/>
              </a:rPr>
              <a:t>パッスマン</a:t>
            </a:r>
            <a:endParaRPr lang="en-US" dirty="0" smtClean="0">
              <a:solidFill>
                <a:schemeClr val="tx1"/>
              </a:solidFill>
              <a:latin typeface="+mn-ea"/>
            </a:endParaRPr>
          </a:p>
          <a:p>
            <a:r>
              <a:rPr lang="ja-JP" altLang="en-US" dirty="0" smtClean="0">
                <a:solidFill>
                  <a:schemeClr val="tx1"/>
                </a:solidFill>
                <a:latin typeface="+mn-ea"/>
              </a:rPr>
              <a:t>日本の留学生</a:t>
            </a:r>
            <a:endParaRPr lang="en-US" dirty="0">
              <a:solidFill>
                <a:schemeClr val="tx1"/>
              </a:solidFill>
              <a:latin typeface="+mn-ea"/>
            </a:endParaRPr>
          </a:p>
          <a:p>
            <a:r>
              <a:rPr lang="ja-JP" altLang="en-US" dirty="0" smtClean="0">
                <a:solidFill>
                  <a:schemeClr val="tx1"/>
                </a:solidFill>
                <a:latin typeface="+mn-ea"/>
              </a:rPr>
              <a:t>アンケートの回答者</a:t>
            </a:r>
            <a:endParaRPr lang="en-US" altLang="ja-JP" dirty="0" smtClean="0">
              <a:solidFill>
                <a:schemeClr val="tx1"/>
              </a:solidFill>
              <a:latin typeface="+mn-ea"/>
            </a:endParaRPr>
          </a:p>
          <a:p>
            <a:r>
              <a:rPr lang="en-US" altLang="ja-JP" dirty="0" smtClean="0">
                <a:solidFill>
                  <a:schemeClr val="tx1"/>
                </a:solidFill>
                <a:latin typeface="+mn-ea"/>
              </a:rPr>
              <a:t>WLC</a:t>
            </a:r>
            <a:r>
              <a:rPr lang="ja-JP" altLang="en-US" dirty="0" smtClean="0">
                <a:solidFill>
                  <a:schemeClr val="tx1"/>
                </a:solidFill>
                <a:latin typeface="+mn-ea"/>
              </a:rPr>
              <a:t>４００の学生</a:t>
            </a:r>
            <a:endParaRPr lang="en-US" dirty="0">
              <a:solidFill>
                <a:schemeClr val="tx1"/>
              </a:solidFill>
              <a:latin typeface="+mn-ea"/>
            </a:endParaRPr>
          </a:p>
        </p:txBody>
      </p:sp>
    </p:spTree>
    <p:extLst>
      <p:ext uri="{BB962C8B-B14F-4D97-AF65-F5344CB8AC3E}">
        <p14:creationId xmlns:p14="http://schemas.microsoft.com/office/powerpoint/2010/main" val="1656739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981200"/>
            <a:ext cx="7520940" cy="548640"/>
          </a:xfrm>
        </p:spPr>
        <p:txBody>
          <a:bodyPr>
            <a:normAutofit fontScale="90000"/>
          </a:bodyPr>
          <a:lstStyle/>
          <a:p>
            <a:r>
              <a:rPr lang="ja-JP" altLang="en-US" sz="4800" dirty="0"/>
              <a:t>研究質問</a:t>
            </a:r>
            <a:r>
              <a:rPr lang="en-US" altLang="ja-JP" sz="4800" dirty="0"/>
              <a:t/>
            </a:r>
            <a:br>
              <a:rPr lang="en-US" altLang="ja-JP" sz="4800" dirty="0"/>
            </a:br>
            <a:r>
              <a:rPr lang="en-US" altLang="ja-JP" dirty="0" smtClean="0">
                <a:ea typeface="HGP明朝E" charset="-128"/>
              </a:rPr>
              <a:t/>
            </a:r>
            <a:br>
              <a:rPr lang="en-US" altLang="ja-JP" dirty="0" smtClean="0">
                <a:ea typeface="HGP明朝E" charset="-128"/>
              </a:rPr>
            </a:br>
            <a:endParaRPr lang="en-US" dirty="0"/>
          </a:p>
        </p:txBody>
      </p:sp>
      <p:sp>
        <p:nvSpPr>
          <p:cNvPr id="3" name="Content Placeholder 2"/>
          <p:cNvSpPr>
            <a:spLocks noGrp="1"/>
          </p:cNvSpPr>
          <p:nvPr>
            <p:ph idx="1"/>
          </p:nvPr>
        </p:nvSpPr>
        <p:spPr>
          <a:xfrm>
            <a:off x="822960" y="1601751"/>
            <a:ext cx="7520940" cy="3579849"/>
          </a:xfrm>
        </p:spPr>
        <p:txBody>
          <a:bodyPr/>
          <a:lstStyle/>
          <a:p>
            <a:pPr marL="514350" indent="-514350">
              <a:buFont typeface="Wingdings" charset="2"/>
              <a:buAutoNum type="arabicPlain"/>
            </a:pPr>
            <a:r>
              <a:rPr lang="ja-JP" altLang="en-US" sz="2000" dirty="0" smtClean="0">
                <a:ea typeface="ＭＳ Ｐゴシック" pitchFamily="34" charset="-128"/>
              </a:rPr>
              <a:t>日本</a:t>
            </a:r>
            <a:r>
              <a:rPr lang="ja-JP" altLang="en-US" sz="2000" dirty="0">
                <a:ea typeface="ＭＳ Ｐゴシック" pitchFamily="34" charset="-128"/>
              </a:rPr>
              <a:t>ではゲームセンターが非常に流行ってい</a:t>
            </a:r>
            <a:r>
              <a:rPr lang="ja-JP" altLang="en-US" sz="2000" dirty="0" smtClean="0">
                <a:ea typeface="ＭＳ Ｐゴシック" pitchFamily="34" charset="-128"/>
              </a:rPr>
              <a:t>るが、ア</a:t>
            </a:r>
            <a:r>
              <a:rPr lang="ja-JP" altLang="en-US" sz="2000" dirty="0">
                <a:ea typeface="ＭＳ Ｐゴシック" pitchFamily="34" charset="-128"/>
              </a:rPr>
              <a:t>メリカでは衰退しているのはなぜ</a:t>
            </a:r>
            <a:r>
              <a:rPr lang="ja-JP" altLang="en-US" sz="2000" dirty="0" smtClean="0">
                <a:ea typeface="ＭＳ Ｐゴシック" pitchFamily="34" charset="-128"/>
              </a:rPr>
              <a:t>か。</a:t>
            </a:r>
            <a:endParaRPr lang="en-US" altLang="ja-JP" sz="2000" dirty="0" smtClean="0">
              <a:ea typeface="ＭＳ Ｐゴシック" pitchFamily="34" charset="-128"/>
            </a:endParaRPr>
          </a:p>
          <a:p>
            <a:pPr marL="514350" indent="-514350">
              <a:buFont typeface="Wingdings" charset="2"/>
              <a:buAutoNum type="arabicPlain"/>
            </a:pPr>
            <a:endParaRPr lang="en-US" altLang="ja-JP" sz="2000" dirty="0" smtClean="0">
              <a:ea typeface="ＭＳ Ｐゴシック" pitchFamily="34" charset="-128"/>
            </a:endParaRPr>
          </a:p>
          <a:p>
            <a:pPr marL="962025" lvl="2" indent="-342900">
              <a:buFont typeface="Arial" panose="020B0604020202020204" pitchFamily="34" charset="0"/>
              <a:buChar char="•"/>
            </a:pPr>
            <a:r>
              <a:rPr lang="ja-JP" altLang="en-US" dirty="0" smtClean="0">
                <a:ea typeface="ＭＳ Ｐゴシック" pitchFamily="34" charset="-128"/>
              </a:rPr>
              <a:t>自宅</a:t>
            </a:r>
            <a:r>
              <a:rPr lang="ja-JP" altLang="en-US" dirty="0">
                <a:ea typeface="ＭＳ Ｐゴシック" pitchFamily="34" charset="-128"/>
              </a:rPr>
              <a:t>でテレビゲームをする事よりも、ゲームセンターで遊ぶ事の魅力は何なのか</a:t>
            </a:r>
            <a:r>
              <a:rPr lang="ja-JP" altLang="en-US" dirty="0" smtClean="0">
                <a:ea typeface="ＭＳ Ｐゴシック" pitchFamily="34" charset="-128"/>
              </a:rPr>
              <a:t>。</a:t>
            </a:r>
            <a:endParaRPr lang="en-US" altLang="ja-JP" dirty="0" smtClean="0">
              <a:ea typeface="ＭＳ Ｐゴシック" pitchFamily="34" charset="-128"/>
            </a:endParaRPr>
          </a:p>
          <a:p>
            <a:pPr marL="962025" lvl="2" indent="-342900">
              <a:buFont typeface="+mj-lt"/>
              <a:buAutoNum type="alphaLcPeriod"/>
            </a:pPr>
            <a:endParaRPr lang="ja-JP" altLang="en-US" dirty="0">
              <a:ea typeface="ＭＳ Ｐゴシック" pitchFamily="34" charset="-128"/>
            </a:endParaRPr>
          </a:p>
          <a:p>
            <a:pPr marL="514350" indent="-514350">
              <a:buFont typeface="Wingdings" charset="2"/>
              <a:buAutoNum type="arabicPlain"/>
            </a:pPr>
            <a:r>
              <a:rPr lang="ja-JP" altLang="en-US" sz="2000" dirty="0" smtClean="0">
                <a:ea typeface="ＭＳ Ｐゴシック" pitchFamily="34" charset="-128"/>
              </a:rPr>
              <a:t>アメリカ</a:t>
            </a:r>
            <a:r>
              <a:rPr lang="ja-JP" altLang="en-US" sz="2000" dirty="0">
                <a:ea typeface="ＭＳ Ｐゴシック" pitchFamily="34" charset="-128"/>
              </a:rPr>
              <a:t>と日本のそれぞれのゲームセンターの中で、もっとも人気のあるゲームは何か。そして、その理由は何なのか。</a:t>
            </a:r>
            <a:endParaRPr lang="en-US" dirty="0"/>
          </a:p>
        </p:txBody>
      </p:sp>
    </p:spTree>
    <p:extLst>
      <p:ext uri="{BB962C8B-B14F-4D97-AF65-F5344CB8AC3E}">
        <p14:creationId xmlns:p14="http://schemas.microsoft.com/office/powerpoint/2010/main" val="11759296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70000"/>
              </a:lnSpc>
            </a:pPr>
            <a:r>
              <a:rPr lang="ja-JP" altLang="en-US" sz="4800" dirty="0">
                <a:effectLst>
                  <a:outerShdw blurRad="38100" dist="38100" dir="2700000" algn="tl">
                    <a:srgbClr val="DDDDDD"/>
                  </a:outerShdw>
                </a:effectLst>
                <a:latin typeface="Gill Sans MT" charset="0"/>
                <a:ea typeface="ＭＳ ゴシック" charset="0"/>
                <a:cs typeface="ＭＳ ゴシック" charset="0"/>
              </a:rPr>
              <a:t>研</a:t>
            </a:r>
            <a:r>
              <a:rPr lang="ja-JP" altLang="en-US" sz="4800" dirty="0" smtClean="0">
                <a:effectLst>
                  <a:outerShdw blurRad="38100" dist="38100" dir="2700000" algn="tl">
                    <a:srgbClr val="DDDDDD"/>
                  </a:outerShdw>
                </a:effectLst>
                <a:latin typeface="Gill Sans MT" charset="0"/>
                <a:ea typeface="ＭＳ ゴシック" charset="0"/>
                <a:cs typeface="ＭＳ ゴシック" charset="0"/>
              </a:rPr>
              <a:t>究の背</a:t>
            </a:r>
            <a:r>
              <a:rPr lang="ja-JP" altLang="en-US" sz="4800" dirty="0">
                <a:effectLst>
                  <a:outerShdw blurRad="38100" dist="38100" dir="2700000" algn="tl">
                    <a:srgbClr val="DDDDDD"/>
                  </a:outerShdw>
                </a:effectLst>
                <a:latin typeface="Gill Sans MT" charset="0"/>
                <a:ea typeface="ＭＳ ゴシック" charset="0"/>
                <a:cs typeface="ＭＳ ゴシック" charset="0"/>
              </a:rPr>
              <a:t>景</a:t>
            </a:r>
            <a:endParaRPr lang="en-US" sz="4800" dirty="0"/>
          </a:p>
        </p:txBody>
      </p:sp>
      <p:sp>
        <p:nvSpPr>
          <p:cNvPr id="3" name="Content Placeholder 2"/>
          <p:cNvSpPr>
            <a:spLocks noGrp="1"/>
          </p:cNvSpPr>
          <p:nvPr>
            <p:ph idx="1"/>
          </p:nvPr>
        </p:nvSpPr>
        <p:spPr/>
        <p:txBody>
          <a:bodyPr>
            <a:normAutofit fontScale="70000" lnSpcReduction="20000"/>
          </a:bodyPr>
          <a:lstStyle/>
          <a:p>
            <a:r>
              <a:rPr lang="ja-JP" altLang="en-US" dirty="0" smtClean="0"/>
              <a:t>アメリカのゲームセンターの歴史</a:t>
            </a:r>
            <a:endParaRPr lang="en-US" dirty="0" smtClean="0"/>
          </a:p>
          <a:p>
            <a:pPr lvl="1"/>
            <a:r>
              <a:rPr lang="ja-JP" altLang="en-US" dirty="0" smtClean="0"/>
              <a:t>ピンボールからテレビゲームまで</a:t>
            </a:r>
            <a:endParaRPr lang="en-US" dirty="0" smtClean="0"/>
          </a:p>
          <a:p>
            <a:pPr lvl="1"/>
            <a:r>
              <a:rPr lang="ja-JP" altLang="en-US" b="1" dirty="0" smtClean="0"/>
              <a:t>アメリカで起こった「</a:t>
            </a:r>
            <a:r>
              <a:rPr lang="en-US" b="1" dirty="0" smtClean="0"/>
              <a:t>Video </a:t>
            </a:r>
            <a:r>
              <a:rPr lang="en-US" b="1" dirty="0"/>
              <a:t>game crash of 1983</a:t>
            </a:r>
            <a:r>
              <a:rPr lang="en-US" dirty="0" smtClean="0"/>
              <a:t>」</a:t>
            </a:r>
            <a:r>
              <a:rPr lang="ja-JP" altLang="en-US" dirty="0" smtClean="0"/>
              <a:t>　（アタリショック）</a:t>
            </a:r>
            <a:endParaRPr lang="en-US" altLang="ja-JP" dirty="0" smtClean="0"/>
          </a:p>
          <a:p>
            <a:pPr lvl="1"/>
            <a:r>
              <a:rPr lang="ja-JP" altLang="en-US" dirty="0" smtClean="0"/>
              <a:t>どうしてゲームが人気なのか。</a:t>
            </a:r>
            <a:endParaRPr lang="en-US" altLang="ja-JP" dirty="0" smtClean="0"/>
          </a:p>
          <a:p>
            <a:pPr marL="349250" lvl="1" indent="0">
              <a:buNone/>
            </a:pPr>
            <a:endParaRPr lang="en-US" dirty="0" smtClean="0"/>
          </a:p>
          <a:p>
            <a:r>
              <a:rPr lang="ja-JP" altLang="en-US" dirty="0" smtClean="0"/>
              <a:t>日本のゲームセンターの歴史</a:t>
            </a:r>
            <a:endParaRPr lang="en-US" altLang="ja-JP" dirty="0" smtClean="0"/>
          </a:p>
          <a:p>
            <a:pPr lvl="1"/>
            <a:r>
              <a:rPr lang="ja-JP" altLang="en-US" dirty="0"/>
              <a:t>輸入された</a:t>
            </a:r>
            <a:r>
              <a:rPr lang="ja-JP" altLang="en-US" dirty="0" smtClean="0"/>
              <a:t>ピンボールと初期のゲーム</a:t>
            </a:r>
            <a:endParaRPr lang="en-US" altLang="ja-JP" dirty="0" smtClean="0"/>
          </a:p>
          <a:p>
            <a:pPr lvl="1"/>
            <a:r>
              <a:rPr lang="ja-JP" altLang="en-US" sz="2400" dirty="0" smtClean="0"/>
              <a:t>タイトーの「スペースインベーダー」</a:t>
            </a:r>
            <a:endParaRPr lang="en-US" altLang="ja-JP" sz="2400" dirty="0" smtClean="0"/>
          </a:p>
          <a:p>
            <a:pPr lvl="1"/>
            <a:r>
              <a:rPr lang="ja-JP" altLang="en-US" sz="2400" dirty="0" smtClean="0"/>
              <a:t>「パック</a:t>
            </a:r>
            <a:r>
              <a:rPr lang="en-US" altLang="ja-JP" sz="2400" dirty="0" smtClean="0"/>
              <a:t>•</a:t>
            </a:r>
            <a:r>
              <a:rPr lang="ja-JP" altLang="en-US" sz="2400" dirty="0" smtClean="0"/>
              <a:t>マン」と「ドンキーコング」の人気</a:t>
            </a:r>
            <a:endParaRPr lang="en-US" altLang="ja-JP" sz="2400" dirty="0" smtClean="0"/>
          </a:p>
          <a:p>
            <a:endParaRPr lang="en-US" altLang="ja-JP" sz="2600" dirty="0" smtClean="0"/>
          </a:p>
          <a:p>
            <a:r>
              <a:rPr lang="ja-JP" altLang="en-US" sz="2600" dirty="0" smtClean="0"/>
              <a:t>どの</a:t>
            </a:r>
            <a:r>
              <a:rPr lang="ja-JP" altLang="en-US" sz="2600" dirty="0"/>
              <a:t>ように家庭用ゲーム機がゲームセンターの産業に影響を与えている</a:t>
            </a:r>
            <a:r>
              <a:rPr lang="ja-JP" altLang="en-US" sz="2600" dirty="0" smtClean="0"/>
              <a:t>か</a:t>
            </a:r>
            <a:endParaRPr lang="en-US" dirty="0"/>
          </a:p>
          <a:p>
            <a:pPr lvl="1"/>
            <a:r>
              <a:rPr lang="ja-JP" altLang="en-US" dirty="0" smtClean="0"/>
              <a:t>その産業は家庭用ゲーム機とゲームセンターのゲーム機を同時に製造し始めた</a:t>
            </a:r>
            <a:endParaRPr lang="en-US" altLang="ja-JP" dirty="0" smtClean="0"/>
          </a:p>
          <a:p>
            <a:pPr lvl="1"/>
            <a:r>
              <a:rPr lang="ja-JP" altLang="en-US" dirty="0" smtClean="0"/>
              <a:t>アメリカと日本の社会</a:t>
            </a:r>
            <a:endParaRPr lang="en-US" dirty="0"/>
          </a:p>
        </p:txBody>
      </p:sp>
    </p:spTree>
    <p:extLst>
      <p:ext uri="{BB962C8B-B14F-4D97-AF65-F5344CB8AC3E}">
        <p14:creationId xmlns:p14="http://schemas.microsoft.com/office/powerpoint/2010/main" val="27036861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4000" dirty="0" smtClean="0"/>
              <a:t>アメリカのゲームセンターの歴史</a:t>
            </a:r>
            <a:endParaRPr lang="en-US" sz="4000" dirty="0"/>
          </a:p>
        </p:txBody>
      </p:sp>
      <p:sp>
        <p:nvSpPr>
          <p:cNvPr id="3" name="Content Placeholder 2"/>
          <p:cNvSpPr>
            <a:spLocks noGrp="1"/>
          </p:cNvSpPr>
          <p:nvPr>
            <p:ph idx="1"/>
          </p:nvPr>
        </p:nvSpPr>
        <p:spPr>
          <a:xfrm>
            <a:off x="301753" y="1828800"/>
            <a:ext cx="6937248" cy="4270248"/>
          </a:xfrm>
        </p:spPr>
        <p:txBody>
          <a:bodyPr>
            <a:noAutofit/>
          </a:bodyPr>
          <a:lstStyle/>
          <a:p>
            <a:r>
              <a:rPr lang="ja-JP" altLang="en-US" sz="1600" dirty="0" smtClean="0"/>
              <a:t>ゲームセンターはピンボールから始まった</a:t>
            </a:r>
            <a:endParaRPr lang="en-US" sz="1600" dirty="0" smtClean="0"/>
          </a:p>
          <a:p>
            <a:pPr lvl="1"/>
            <a:r>
              <a:rPr lang="ja-JP" altLang="en-US" sz="1600" dirty="0" smtClean="0"/>
              <a:t>１９３１年に最初のデイビッド</a:t>
            </a:r>
            <a:r>
              <a:rPr lang="en-US" altLang="ja-JP" sz="1600" dirty="0" smtClean="0"/>
              <a:t>•</a:t>
            </a:r>
            <a:r>
              <a:rPr lang="ja-JP" altLang="en-US" sz="1600" dirty="0" smtClean="0"/>
              <a:t>ゴトリーブが作った「バッフルボール」と</a:t>
            </a:r>
            <a:r>
              <a:rPr lang="ja-JP" altLang="en-US" sz="1600" dirty="0"/>
              <a:t>いう</a:t>
            </a:r>
            <a:r>
              <a:rPr lang="ja-JP" altLang="en-US" sz="1600" dirty="0" smtClean="0"/>
              <a:t>コインゲームが成功した。</a:t>
            </a:r>
            <a:endParaRPr lang="en-US" altLang="ja-JP" sz="1600" dirty="0"/>
          </a:p>
          <a:p>
            <a:pPr lvl="1"/>
            <a:r>
              <a:rPr lang="ja-JP" altLang="en-US" sz="1600" dirty="0" smtClean="0"/>
              <a:t>バリーという会社がお金を払って遊ぶピンボールマシーンを導入したが、政治家がそのピンボールをギャンブルと見なしたため、ニューヨークでは１９４２年に広く禁止された。</a:t>
            </a:r>
            <a:endParaRPr lang="en-US" altLang="ja-JP" sz="1600" dirty="0" smtClean="0"/>
          </a:p>
          <a:p>
            <a:pPr marL="1835150" lvl="6" indent="0">
              <a:buNone/>
            </a:pPr>
            <a:r>
              <a:rPr lang="en-US" sz="1200" dirty="0" smtClean="0"/>
              <a:t>				(</a:t>
            </a:r>
            <a:r>
              <a:rPr lang="en-US" sz="1200" dirty="0"/>
              <a:t>June, 2013)</a:t>
            </a:r>
          </a:p>
          <a:p>
            <a:pPr lvl="6"/>
            <a:endParaRPr lang="en-US" altLang="ja-JP" sz="1200" dirty="0" smtClean="0"/>
          </a:p>
          <a:p>
            <a:r>
              <a:rPr lang="ja-JP" altLang="en-US" sz="1600" dirty="0" smtClean="0"/>
              <a:t>１９５２年にアレクサンダー</a:t>
            </a:r>
            <a:r>
              <a:rPr lang="en-US" altLang="ja-JP" sz="1600" dirty="0" smtClean="0"/>
              <a:t>•</a:t>
            </a:r>
            <a:r>
              <a:rPr lang="ja-JP" altLang="en-US" sz="1600" dirty="0" smtClean="0"/>
              <a:t>ドグラッスが</a:t>
            </a:r>
            <a:r>
              <a:rPr lang="ja-JP" altLang="en-US" sz="1600" dirty="0"/>
              <a:t>博士</a:t>
            </a:r>
            <a:r>
              <a:rPr lang="ja-JP" altLang="en-US" sz="1600" dirty="0" smtClean="0"/>
              <a:t>論文において、「</a:t>
            </a:r>
            <a:r>
              <a:rPr lang="en-US" altLang="ja-JP" sz="1600" dirty="0" smtClean="0"/>
              <a:t>OXO</a:t>
            </a:r>
            <a:r>
              <a:rPr lang="ja-JP" altLang="en-US" sz="1600" dirty="0" smtClean="0"/>
              <a:t>」というのコンピューターゲームを発表した。　</a:t>
            </a:r>
            <a:endParaRPr lang="en-US" altLang="ja-JP" sz="1600" dirty="0" smtClean="0"/>
          </a:p>
          <a:p>
            <a:r>
              <a:rPr lang="ja-JP" altLang="en-US" sz="1600" dirty="0" smtClean="0"/>
              <a:t>１９７１年に</a:t>
            </a:r>
            <a:r>
              <a:rPr lang="ja-JP" altLang="en-US" sz="1600" dirty="0"/>
              <a:t>ノラン</a:t>
            </a:r>
            <a:r>
              <a:rPr lang="en-US" altLang="ja-JP" sz="1600" dirty="0"/>
              <a:t>•</a:t>
            </a:r>
            <a:r>
              <a:rPr lang="ja-JP" altLang="en-US" sz="1600" dirty="0"/>
              <a:t>ブシュネルとテッド</a:t>
            </a:r>
            <a:r>
              <a:rPr lang="en-US" altLang="ja-JP" sz="1600" dirty="0"/>
              <a:t>•</a:t>
            </a:r>
            <a:r>
              <a:rPr lang="ja-JP" altLang="en-US" sz="1600" dirty="0" smtClean="0"/>
              <a:t>ダブニーは「コンピュータースペース」という最初の商用ゲームを作った。しかし、そのゲームは分かりにくく、人気にならなかった。</a:t>
            </a:r>
            <a:endParaRPr lang="en-US" altLang="ja-JP" sz="1600" dirty="0" smtClean="0"/>
          </a:p>
          <a:p>
            <a:pPr marL="968375" lvl="3" indent="0">
              <a:buNone/>
            </a:pPr>
            <a:r>
              <a:rPr lang="en-US" sz="1000" dirty="0" smtClean="0"/>
              <a:t>					</a:t>
            </a:r>
            <a:r>
              <a:rPr lang="en-US" sz="1200" dirty="0" smtClean="0"/>
              <a:t>(</a:t>
            </a:r>
            <a:r>
              <a:rPr lang="en-US" sz="1200" dirty="0"/>
              <a:t>Dillon, 2011)</a:t>
            </a:r>
          </a:p>
          <a:p>
            <a:pPr lvl="3"/>
            <a:endParaRPr lang="en-US" altLang="ja-JP" sz="1000" dirty="0" smtClean="0"/>
          </a:p>
        </p:txBody>
      </p:sp>
      <p:pic>
        <p:nvPicPr>
          <p:cNvPr id="4" name="Picture 3" descr="early pinball.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1846395"/>
            <a:ext cx="1600200" cy="1201605"/>
          </a:xfrm>
          <a:prstGeom prst="rect">
            <a:avLst/>
          </a:prstGeom>
        </p:spPr>
      </p:pic>
      <p:sp>
        <p:nvSpPr>
          <p:cNvPr id="6" name="TextBox 5"/>
          <p:cNvSpPr txBox="1"/>
          <p:nvPr/>
        </p:nvSpPr>
        <p:spPr>
          <a:xfrm>
            <a:off x="7239000" y="3061156"/>
            <a:ext cx="2286000" cy="215444"/>
          </a:xfrm>
          <a:prstGeom prst="rect">
            <a:avLst/>
          </a:prstGeom>
          <a:noFill/>
        </p:spPr>
        <p:txBody>
          <a:bodyPr wrap="square" rtlCol="0">
            <a:spAutoFit/>
          </a:bodyPr>
          <a:lstStyle/>
          <a:p>
            <a:r>
              <a:rPr lang="en-US" sz="800" dirty="0"/>
              <a:t>http://</a:t>
            </a:r>
            <a:r>
              <a:rPr lang="en-US" sz="800" dirty="0" err="1"/>
              <a:t>www.pinballnews.com</a:t>
            </a:r>
            <a:endParaRPr lang="en-US" sz="800" dirty="0"/>
          </a:p>
        </p:txBody>
      </p:sp>
    </p:spTree>
    <p:extLst>
      <p:ext uri="{BB962C8B-B14F-4D97-AF65-F5344CB8AC3E}">
        <p14:creationId xmlns:p14="http://schemas.microsoft.com/office/powerpoint/2010/main" val="24021183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4000" dirty="0" smtClean="0"/>
              <a:t>アメリカのゲームセンターの歴史</a:t>
            </a:r>
            <a:r>
              <a:rPr lang="en-US" sz="4000" dirty="0" smtClean="0"/>
              <a:t>(2)</a:t>
            </a:r>
            <a:endParaRPr lang="en-US" sz="4000" dirty="0"/>
          </a:p>
        </p:txBody>
      </p:sp>
      <p:sp>
        <p:nvSpPr>
          <p:cNvPr id="3" name="Content Placeholder 2"/>
          <p:cNvSpPr>
            <a:spLocks noGrp="1"/>
          </p:cNvSpPr>
          <p:nvPr>
            <p:ph idx="1"/>
          </p:nvPr>
        </p:nvSpPr>
        <p:spPr/>
        <p:txBody>
          <a:bodyPr>
            <a:normAutofit/>
          </a:bodyPr>
          <a:lstStyle/>
          <a:p>
            <a:r>
              <a:rPr lang="en-US" sz="2000" dirty="0" smtClean="0"/>
              <a:t>1972</a:t>
            </a:r>
            <a:r>
              <a:rPr lang="ja-JP" altLang="en-US" sz="2000" dirty="0" smtClean="0"/>
              <a:t>年に「ポング」というゲームが発明されて、大流行した。</a:t>
            </a:r>
            <a:endParaRPr lang="en-US" altLang="ja-JP" sz="2000" dirty="0" smtClean="0"/>
          </a:p>
          <a:p>
            <a:r>
              <a:rPr lang="ja-JP" altLang="en-US" sz="2000" dirty="0" smtClean="0"/>
              <a:t>様々な理由で、１９８３年の「アタリショック」が起こっ</a:t>
            </a:r>
            <a:endParaRPr lang="en-US" altLang="ja-JP" sz="2000" dirty="0"/>
          </a:p>
          <a:p>
            <a:pPr lvl="2"/>
            <a:r>
              <a:rPr lang="ja-JP" altLang="en-US" sz="1600" dirty="0" smtClean="0"/>
              <a:t>アタリとはゲーム会社の名前である。</a:t>
            </a:r>
            <a:endParaRPr lang="en-US" sz="1600" dirty="0" smtClean="0"/>
          </a:p>
          <a:p>
            <a:r>
              <a:rPr lang="en-US" altLang="ja-JP" sz="2000" dirty="0" smtClean="0"/>
              <a:t>1985</a:t>
            </a:r>
            <a:r>
              <a:rPr lang="ja-JP" altLang="en-US" sz="2000" dirty="0" smtClean="0"/>
              <a:t>年にニンテンドーがアメリカで「ニンテンドー</a:t>
            </a:r>
            <a:r>
              <a:rPr lang="en-US" altLang="ja-JP" sz="2000" dirty="0" smtClean="0"/>
              <a:t>•</a:t>
            </a:r>
            <a:r>
              <a:rPr lang="ja-JP" altLang="en-US" sz="2000" dirty="0" smtClean="0"/>
              <a:t>エンターテインメント</a:t>
            </a:r>
            <a:r>
              <a:rPr lang="en-US" altLang="ja-JP" sz="2000" dirty="0" smtClean="0"/>
              <a:t>•</a:t>
            </a:r>
            <a:r>
              <a:rPr lang="ja-JP" altLang="en-US" sz="2000" dirty="0" smtClean="0"/>
              <a:t>システム</a:t>
            </a:r>
            <a:r>
              <a:rPr lang="en-US" sz="2000" dirty="0" smtClean="0"/>
              <a:t> (</a:t>
            </a:r>
            <a:r>
              <a:rPr lang="en-US" sz="2000" dirty="0"/>
              <a:t>NES</a:t>
            </a:r>
            <a:r>
              <a:rPr lang="en-US" sz="2000" dirty="0" smtClean="0"/>
              <a:t>)</a:t>
            </a:r>
            <a:r>
              <a:rPr lang="ja-JP" altLang="en-US" sz="2000" dirty="0" smtClean="0"/>
              <a:t>」</a:t>
            </a:r>
            <a:r>
              <a:rPr lang="en-US" sz="2000" dirty="0" smtClean="0"/>
              <a:t>, </a:t>
            </a:r>
            <a:r>
              <a:rPr lang="ja-JP" altLang="en-US" sz="2000" dirty="0" smtClean="0"/>
              <a:t>を売り始めたため、産業もゲームセンターのゲーム機から家庭用ゲーム機に注目するようになった。</a:t>
            </a:r>
            <a:endParaRPr lang="en-US" altLang="ja-JP" dirty="0"/>
          </a:p>
          <a:p>
            <a:pPr marL="1546225" lvl="5" indent="0">
              <a:buNone/>
            </a:pPr>
            <a:r>
              <a:rPr lang="en-US" dirty="0" smtClean="0"/>
              <a:t>	</a:t>
            </a:r>
            <a:r>
              <a:rPr lang="en-US" dirty="0"/>
              <a:t>	</a:t>
            </a:r>
            <a:r>
              <a:rPr lang="en-US" dirty="0" smtClean="0"/>
              <a:t>			</a:t>
            </a:r>
            <a:r>
              <a:rPr lang="en-US" dirty="0">
                <a:solidFill>
                  <a:srgbClr val="000000"/>
                </a:solidFill>
              </a:rPr>
              <a:t>(Dillon, 2011)</a:t>
            </a:r>
          </a:p>
          <a:p>
            <a:pPr marL="1546225" lvl="5" indent="0">
              <a:buNone/>
            </a:pPr>
            <a:endParaRPr lang="en-US" dirty="0" smtClean="0"/>
          </a:p>
        </p:txBody>
      </p:sp>
    </p:spTree>
    <p:extLst>
      <p:ext uri="{BB962C8B-B14F-4D97-AF65-F5344CB8AC3E}">
        <p14:creationId xmlns:p14="http://schemas.microsoft.com/office/powerpoint/2010/main" val="25459764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
            <a:ext cx="8042276" cy="1336956"/>
          </a:xfrm>
        </p:spPr>
        <p:txBody>
          <a:bodyPr/>
          <a:lstStyle/>
          <a:p>
            <a:r>
              <a:rPr lang="ja-JP" altLang="en-US" sz="4000" dirty="0" smtClean="0"/>
              <a:t>１９８３年の「アタリショック」の理由</a:t>
            </a:r>
            <a:endParaRPr lang="en-US" sz="4000" dirty="0"/>
          </a:p>
        </p:txBody>
      </p:sp>
      <p:sp>
        <p:nvSpPr>
          <p:cNvPr id="3" name="Content Placeholder 2"/>
          <p:cNvSpPr>
            <a:spLocks noGrp="1"/>
          </p:cNvSpPr>
          <p:nvPr>
            <p:ph idx="1"/>
          </p:nvPr>
        </p:nvSpPr>
        <p:spPr/>
        <p:txBody>
          <a:bodyPr>
            <a:normAutofit fontScale="85000" lnSpcReduction="10000"/>
          </a:bodyPr>
          <a:lstStyle/>
          <a:p>
            <a:pPr lvl="3"/>
            <a:r>
              <a:rPr lang="ja-JP" altLang="en-US" dirty="0" smtClean="0"/>
              <a:t>ホームコンピューターウォーズ</a:t>
            </a:r>
            <a:endParaRPr lang="en-US" dirty="0"/>
          </a:p>
          <a:p>
            <a:pPr lvl="4"/>
            <a:r>
              <a:rPr lang="ja-JP" altLang="en-US" dirty="0" smtClean="0"/>
              <a:t>新産業の会社は多数あったが、それらの会社はコモドールという会社との競争に敗れた。</a:t>
            </a:r>
            <a:endParaRPr lang="en-US" dirty="0"/>
          </a:p>
          <a:p>
            <a:pPr lvl="4"/>
            <a:r>
              <a:rPr lang="ja-JP" altLang="en-US" dirty="0" smtClean="0"/>
              <a:t>家庭用ゲーム機の発展</a:t>
            </a:r>
            <a:endParaRPr lang="en-US" dirty="0"/>
          </a:p>
          <a:p>
            <a:pPr lvl="3"/>
            <a:r>
              <a:rPr lang="ja-JP" altLang="en-US" dirty="0" smtClean="0"/>
              <a:t>市場を過大評価</a:t>
            </a:r>
            <a:endParaRPr lang="en-US" altLang="ja-JP" dirty="0" smtClean="0"/>
          </a:p>
          <a:p>
            <a:pPr lvl="4"/>
            <a:r>
              <a:rPr lang="ja-JP" altLang="en-US" dirty="0" smtClean="0"/>
              <a:t>１９８２年の成功の後、多くの会社は六千万のゲームカートリッジが売れるだろうと予想した。</a:t>
            </a:r>
            <a:endParaRPr lang="en-US" dirty="0" smtClean="0"/>
          </a:p>
          <a:p>
            <a:pPr lvl="4"/>
            <a:r>
              <a:rPr lang="ja-JP" altLang="en-US" dirty="0" smtClean="0"/>
              <a:t>しかし、結果的に合計で約一億二千万種類のゲームカートリッジを生産した。</a:t>
            </a:r>
            <a:endParaRPr lang="en-US" dirty="0" smtClean="0"/>
          </a:p>
          <a:p>
            <a:pPr lvl="3"/>
            <a:r>
              <a:rPr lang="ja-JP" altLang="en-US" dirty="0" smtClean="0"/>
              <a:t>質の悪い製品</a:t>
            </a:r>
            <a:endParaRPr lang="en-US" altLang="ja-JP" dirty="0" smtClean="0"/>
          </a:p>
          <a:p>
            <a:pPr lvl="4"/>
            <a:r>
              <a:rPr lang="ja-JP" altLang="en-US" dirty="0" smtClean="0"/>
              <a:t>多くの製品が売れ残った。</a:t>
            </a:r>
            <a:endParaRPr lang="en-US" dirty="0" smtClean="0"/>
          </a:p>
          <a:p>
            <a:pPr lvl="3"/>
            <a:r>
              <a:rPr lang="ja-JP" altLang="en-US" dirty="0" smtClean="0"/>
              <a:t>ゲームは悪いという社会のイメージ</a:t>
            </a:r>
            <a:endParaRPr lang="en-US" dirty="0"/>
          </a:p>
          <a:p>
            <a:pPr lvl="4"/>
            <a:r>
              <a:rPr lang="ja-JP" altLang="en-US" dirty="0" smtClean="0"/>
              <a:t>両親が子供の落ち度をビデオゲームのせいにし始めた。</a:t>
            </a:r>
            <a:endParaRPr lang="en-US" altLang="ja-JP" dirty="0" smtClean="0"/>
          </a:p>
          <a:p>
            <a:pPr lvl="5"/>
            <a:r>
              <a:rPr lang="ja-JP" altLang="en-US" dirty="0" smtClean="0"/>
              <a:t>「ビデオゲームは若者のお金やエネルギー、貴重な時間を無駄にする」</a:t>
            </a:r>
            <a:endParaRPr lang="en-US" dirty="0"/>
          </a:p>
          <a:p>
            <a:pPr lvl="4"/>
            <a:r>
              <a:rPr lang="ja-JP" altLang="en-US" dirty="0" smtClean="0"/>
              <a:t>問題のあるゲームの内容；　暴力</a:t>
            </a:r>
            <a:endParaRPr lang="en-US" dirty="0" smtClean="0"/>
          </a:p>
          <a:p>
            <a:pPr marL="2116138" lvl="7" indent="0">
              <a:buNone/>
            </a:pPr>
            <a:r>
              <a:rPr lang="en-US" dirty="0" smtClean="0">
                <a:solidFill>
                  <a:srgbClr val="000000"/>
                </a:solidFill>
              </a:rPr>
              <a:t>						</a:t>
            </a:r>
          </a:p>
          <a:p>
            <a:pPr marL="2116138" lvl="7" indent="0">
              <a:buNone/>
            </a:pPr>
            <a:r>
              <a:rPr lang="en-US" dirty="0">
                <a:solidFill>
                  <a:srgbClr val="000000"/>
                </a:solidFill>
              </a:rPr>
              <a:t>	</a:t>
            </a:r>
            <a:r>
              <a:rPr lang="en-US" dirty="0" smtClean="0">
                <a:solidFill>
                  <a:srgbClr val="000000"/>
                </a:solidFill>
              </a:rPr>
              <a:t>				(</a:t>
            </a:r>
            <a:r>
              <a:rPr lang="en-US" dirty="0">
                <a:solidFill>
                  <a:srgbClr val="000000"/>
                </a:solidFill>
              </a:rPr>
              <a:t>Dillon, 2011)</a:t>
            </a:r>
          </a:p>
          <a:p>
            <a:pPr lvl="7"/>
            <a:endParaRPr lang="en-US" dirty="0"/>
          </a:p>
          <a:p>
            <a:pPr lvl="3"/>
            <a:endParaRPr lang="en-US" dirty="0"/>
          </a:p>
        </p:txBody>
      </p:sp>
    </p:spTree>
    <p:extLst>
      <p:ext uri="{BB962C8B-B14F-4D97-AF65-F5344CB8AC3E}">
        <p14:creationId xmlns:p14="http://schemas.microsoft.com/office/powerpoint/2010/main" val="18106534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日本のゲームセンターの歴史</a:t>
            </a:r>
            <a:endParaRPr lang="en-US" dirty="0"/>
          </a:p>
        </p:txBody>
      </p:sp>
      <p:sp>
        <p:nvSpPr>
          <p:cNvPr id="3" name="Content Placeholder 2"/>
          <p:cNvSpPr>
            <a:spLocks noGrp="1"/>
          </p:cNvSpPr>
          <p:nvPr>
            <p:ph idx="1"/>
          </p:nvPr>
        </p:nvSpPr>
        <p:spPr>
          <a:xfrm>
            <a:off x="549275" y="1600201"/>
            <a:ext cx="8042276" cy="2971800"/>
          </a:xfrm>
        </p:spPr>
        <p:txBody>
          <a:bodyPr>
            <a:normAutofit lnSpcReduction="10000"/>
          </a:bodyPr>
          <a:lstStyle/>
          <a:p>
            <a:r>
              <a:rPr lang="ja-JP" altLang="en-US" dirty="0" smtClean="0"/>
              <a:t>１９７４年にナムコという会社は日本でアタリのコインゲームを輸入した。</a:t>
            </a:r>
            <a:endParaRPr lang="en-US" altLang="ja-JP" dirty="0" smtClean="0"/>
          </a:p>
          <a:p>
            <a:r>
              <a:rPr lang="ja-JP" altLang="en-US" dirty="0" smtClean="0"/>
              <a:t>１９７８年にタイトーの「スペースインベーダー」は非常に人気があり、日本で百円玉不足を起こしてしまった。</a:t>
            </a:r>
            <a:endParaRPr lang="en-US" altLang="ja-JP" dirty="0" smtClean="0"/>
          </a:p>
          <a:p>
            <a:pPr lvl="1"/>
            <a:r>
              <a:rPr lang="ja-JP" altLang="en-US" dirty="0" smtClean="0"/>
              <a:t>人気の理由</a:t>
            </a:r>
            <a:endParaRPr lang="en-US" altLang="ja-JP" dirty="0" smtClean="0"/>
          </a:p>
          <a:p>
            <a:pPr lvl="2"/>
            <a:r>
              <a:rPr lang="ja-JP" altLang="en-US" dirty="0" smtClean="0"/>
              <a:t>キャラクターが動き、「ハイスコア」が表示された最初のゲームだったため。</a:t>
            </a:r>
            <a:endParaRPr lang="en-US" dirty="0" smtClean="0"/>
          </a:p>
          <a:p>
            <a:pPr marL="2406650" lvl="8" indent="0">
              <a:buNone/>
            </a:pPr>
            <a:r>
              <a:rPr lang="en-US" dirty="0" smtClean="0"/>
              <a:t>				</a:t>
            </a:r>
            <a:r>
              <a:rPr lang="en-US" sz="1400" dirty="0" smtClean="0"/>
              <a:t>(Dillon, 2011/Poole 2000)</a:t>
            </a:r>
            <a:endParaRPr lang="en-US" sz="1400" dirty="0"/>
          </a:p>
        </p:txBody>
      </p:sp>
      <p:pic>
        <p:nvPicPr>
          <p:cNvPr id="4" name="Picture 3" descr="Space-Invader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3800" y="4419600"/>
            <a:ext cx="1651000" cy="1981200"/>
          </a:xfrm>
          <a:prstGeom prst="rect">
            <a:avLst/>
          </a:prstGeom>
        </p:spPr>
      </p:pic>
      <p:sp>
        <p:nvSpPr>
          <p:cNvPr id="5" name="TextBox 4"/>
          <p:cNvSpPr txBox="1"/>
          <p:nvPr/>
        </p:nvSpPr>
        <p:spPr>
          <a:xfrm>
            <a:off x="3962400" y="6477000"/>
            <a:ext cx="1236236" cy="215444"/>
          </a:xfrm>
          <a:prstGeom prst="rect">
            <a:avLst/>
          </a:prstGeom>
          <a:noFill/>
        </p:spPr>
        <p:txBody>
          <a:bodyPr wrap="none" rtlCol="0">
            <a:spAutoFit/>
          </a:bodyPr>
          <a:lstStyle/>
          <a:p>
            <a:r>
              <a:rPr lang="en-US" sz="800" dirty="0"/>
              <a:t>http://3generations.eu</a:t>
            </a:r>
          </a:p>
        </p:txBody>
      </p:sp>
    </p:spTree>
    <p:extLst>
      <p:ext uri="{BB962C8B-B14F-4D97-AF65-F5344CB8AC3E}">
        <p14:creationId xmlns:p14="http://schemas.microsoft.com/office/powerpoint/2010/main" val="174531269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Override>
</file>

<file path=ppt/theme/themeOverride2.xml><?xml version="1.0" encoding="utf-8"?>
<a:themeOverride xmlns:a="http://schemas.openxmlformats.org/drawingml/2006/main">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Override>
</file>

<file path=docProps/app.xml><?xml version="1.0" encoding="utf-8"?>
<Properties xmlns="http://schemas.openxmlformats.org/officeDocument/2006/extended-properties" xmlns:vt="http://schemas.openxmlformats.org/officeDocument/2006/docPropsVTypes">
  <Template/>
  <TotalTime>6519</TotalTime>
  <Words>4971</Words>
  <Application>Microsoft Macintosh PowerPoint</Application>
  <PresentationFormat>On-screen Show (4:3)</PresentationFormat>
  <Paragraphs>353</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Breeze</vt:lpstr>
      <vt:lpstr>アメリカと日本のゲームセンターに関する比較研究</vt:lpstr>
      <vt:lpstr>概要</vt:lpstr>
      <vt:lpstr>研究の重要性</vt:lpstr>
      <vt:lpstr>研究質問  </vt:lpstr>
      <vt:lpstr>研究の背景</vt:lpstr>
      <vt:lpstr>アメリカのゲームセンターの歴史</vt:lpstr>
      <vt:lpstr>アメリカのゲームセンターの歴史(2)</vt:lpstr>
      <vt:lpstr>１９８３年の「アタリショック」の理由</vt:lpstr>
      <vt:lpstr>日本のゲームセンターの歴史</vt:lpstr>
      <vt:lpstr>日本のゲームセンターの歴史(2)</vt:lpstr>
      <vt:lpstr>家庭用ゲーム機がゲームセンターに与えた衝撃</vt:lpstr>
      <vt:lpstr>家庭用ゲームかゲームセンターを選ぶかについての文化的な理由</vt:lpstr>
      <vt:lpstr>研究質問</vt:lpstr>
      <vt:lpstr>研究方法 </vt:lpstr>
      <vt:lpstr>研究質問１</vt:lpstr>
      <vt:lpstr>子供の時から現在にかけてゲームセンターに行く頻度  日本ではゲームセンターが非常に流行っている一方でアメリカでは衰退しているのはなぜか。</vt:lpstr>
      <vt:lpstr>ゲームセンターにいる時間の比較</vt:lpstr>
      <vt:lpstr>ゲームセンターの数</vt:lpstr>
      <vt:lpstr>家庭用ゲーム機所有の比較</vt:lpstr>
      <vt:lpstr>友達とゲーム機で遊ぶ頻度</vt:lpstr>
      <vt:lpstr>友達とゲーム機で遊ぶ方法</vt:lpstr>
      <vt:lpstr>研究質問1：結果</vt:lpstr>
      <vt:lpstr>ゲームセンターの雰囲気</vt:lpstr>
      <vt:lpstr>ゲームセンターでのよくないと思う経験</vt:lpstr>
      <vt:lpstr>研究質問1-A：結果</vt:lpstr>
      <vt:lpstr>研究質問2</vt:lpstr>
      <vt:lpstr>男性のゲーム  アメリカと日本のそれぞれのゲームセンターの中で、もっとも人気のあるゲームは何か。そして、その理由は何なのか。</vt:lpstr>
      <vt:lpstr>女性のゲーム  アメリカと日本のそれぞれのゲームセンターの中で、もっとも人気のあるゲームは何か。そして、その理由は何なのか。</vt:lpstr>
      <vt:lpstr>ゲームをする理由</vt:lpstr>
      <vt:lpstr>研究質問2：結果</vt:lpstr>
      <vt:lpstr>結論</vt:lpstr>
      <vt:lpstr>研究の限界点</vt:lpstr>
      <vt:lpstr>今後の研究</vt:lpstr>
      <vt:lpstr>参考文献</vt:lpstr>
      <vt:lpstr>謝辞</vt:lpstr>
    </vt:vector>
  </TitlesOfParts>
  <Company>CSU Monterey Bay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Comparative Study of Game Centers in the US and Japan</dc:title>
  <dc:creator>CSUMB</dc:creator>
  <cp:lastModifiedBy>Shawn Clark</cp:lastModifiedBy>
  <cp:revision>254</cp:revision>
  <cp:lastPrinted>2014-05-07T19:34:02Z</cp:lastPrinted>
  <dcterms:created xsi:type="dcterms:W3CDTF">2013-12-10T23:35:15Z</dcterms:created>
  <dcterms:modified xsi:type="dcterms:W3CDTF">2014-05-10T18:48:43Z</dcterms:modified>
</cp:coreProperties>
</file>