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1"/>
  </p:sldMasterIdLst>
  <p:handoutMasterIdLst>
    <p:handoutMasterId r:id="rId37"/>
  </p:handoutMasterIdLst>
  <p:sldIdLst>
    <p:sldId id="256" r:id="rId2"/>
    <p:sldId id="262" r:id="rId3"/>
    <p:sldId id="257" r:id="rId4"/>
    <p:sldId id="258" r:id="rId5"/>
    <p:sldId id="263" r:id="rId6"/>
    <p:sldId id="269" r:id="rId7"/>
    <p:sldId id="274" r:id="rId8"/>
    <p:sldId id="276" r:id="rId9"/>
    <p:sldId id="270" r:id="rId10"/>
    <p:sldId id="273" r:id="rId11"/>
    <p:sldId id="272" r:id="rId12"/>
    <p:sldId id="275" r:id="rId13"/>
    <p:sldId id="287" r:id="rId14"/>
    <p:sldId id="259" r:id="rId15"/>
    <p:sldId id="277" r:id="rId16"/>
    <p:sldId id="278" r:id="rId17"/>
    <p:sldId id="283" r:id="rId18"/>
    <p:sldId id="298" r:id="rId19"/>
    <p:sldId id="285" r:id="rId20"/>
    <p:sldId id="288" r:id="rId21"/>
    <p:sldId id="297" r:id="rId22"/>
    <p:sldId id="289" r:id="rId23"/>
    <p:sldId id="279" r:id="rId24"/>
    <p:sldId id="295" r:id="rId25"/>
    <p:sldId id="290" r:id="rId26"/>
    <p:sldId id="291" r:id="rId27"/>
    <p:sldId id="280" r:id="rId28"/>
    <p:sldId id="281" r:id="rId29"/>
    <p:sldId id="282" r:id="rId30"/>
    <p:sldId id="265" r:id="rId31"/>
    <p:sldId id="266" r:id="rId32"/>
    <p:sldId id="284" r:id="rId33"/>
    <p:sldId id="292" r:id="rId34"/>
    <p:sldId id="261" r:id="rId35"/>
    <p:sldId id="268" r:id="rId3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4" autoAdjust="0"/>
    <p:restoredTop sz="94551" autoAdjust="0"/>
  </p:normalViewPr>
  <p:slideViewPr>
    <p:cSldViewPr>
      <p:cViewPr varScale="1">
        <p:scale>
          <a:sx n="87" d="100"/>
          <a:sy n="87" d="100"/>
        </p:scale>
        <p:origin x="-104" y="-208"/>
      </p:cViewPr>
      <p:guideLst>
        <p:guide orient="horz" pos="2160"/>
        <p:guide pos="2880"/>
      </p:guideLst>
    </p:cSldViewPr>
  </p:slideViewPr>
  <p:outlineViewPr>
    <p:cViewPr>
      <p:scale>
        <a:sx n="33" d="100"/>
        <a:sy n="33" d="100"/>
      </p:scale>
      <p:origin x="16" y="2272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handoutMaster" Target="handoutMasters/handoutMaster1.xml"/><Relationship Id="rId38" Type="http://schemas.openxmlformats.org/officeDocument/2006/relationships/printerSettings" Target="printerSettings/printerSettings1.bin"/><Relationship Id="rId39" Type="http://schemas.openxmlformats.org/officeDocument/2006/relationships/presProps" Target="presProps.xml"/><Relationship Id="rId40" Type="http://schemas.openxmlformats.org/officeDocument/2006/relationships/viewProps" Target="viewProps.xml"/><Relationship Id="rId41" Type="http://schemas.openxmlformats.org/officeDocument/2006/relationships/theme" Target="theme/theme1.xml"/><Relationship Id="rId4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shawnchristianclark:Desktop:Capstone%20Data:Capstone%20graphs.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Macintosh%20HD:Users:shawnchristianclark:Downloads:More%20charts!.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Macintosh%20HD:Users:shawnchristianclark:Desktop:Capstone%20Data:Capstone%20graphs.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Macintosh%20HD:Users:shawnchristianclark:Desktop:Capstone%20Data:Capstone%20graphs.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Macintosh%20HD:Users:shawnchristianclark:Desktop:Capstone%20Data:Capstone%20graphs.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Macintosh%20HD:Users:shawnchristianclark:Desktop:Capstone%20Data:Capstone%20graphs.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Workbook1"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Workbook1"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Workbook1"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Workbook1"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Work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Macintosh%20HD:Users:shawnchristianclark:Desktop:Capstone%20Data:Capstone%20graphs.xlsx" TargetMode="External"/></Relationships>
</file>

<file path=ppt/charts/_rels/chart20.xml.rels><?xml version="1.0" encoding="UTF-8" standalone="yes"?>
<Relationships xmlns="http://schemas.openxmlformats.org/package/2006/relationships"><Relationship Id="rId1" Type="http://schemas.openxmlformats.org/officeDocument/2006/relationships/oleObject" Target="Workbook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Macintosh%20HD:Users:shawnchristianclark:Desktop:Capstone%20Data:Capstone%20graph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Macintosh%20HD:Users:shawnchristianclark:Desktop:Capstone%20Data:Capstone%20graphs.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Macintosh%20HD:Users:shawnchristianclark:Desktop:Capstone%20Data:Capstone%20graphs.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Macintosh%20HD:Users:shawnchristianclark:Desktop:Capstone%20Data:Capstone%20graphs.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Macintosh%20HD:Users:shawnchristianclark:Downloads:More%20chart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lang="ja-JP"/>
            </a:pPr>
            <a:r>
              <a:rPr lang="en-US"/>
              <a:t>American Frequency of Arcade Visits</a:t>
            </a:r>
          </a:p>
        </c:rich>
      </c:tx>
      <c:layout/>
      <c:overlay val="0"/>
    </c:title>
    <c:autoTitleDeleted val="0"/>
    <c:plotArea>
      <c:layout/>
      <c:barChart>
        <c:barDir val="bar"/>
        <c:grouping val="clustered"/>
        <c:varyColors val="0"/>
        <c:ser>
          <c:idx val="0"/>
          <c:order val="0"/>
          <c:tx>
            <c:strRef>
              <c:f>Sheet1!$B$61</c:f>
              <c:strCache>
                <c:ptCount val="1"/>
                <c:pt idx="0">
                  <c:v>Adult</c:v>
                </c:pt>
              </c:strCache>
            </c:strRef>
          </c:tx>
          <c:spPr>
            <a:solidFill>
              <a:schemeClr val="accent6"/>
            </a:solidFill>
          </c:spPr>
          <c:invertIfNegative val="0"/>
          <c:dLbls>
            <c:dLbl>
              <c:idx val="1"/>
              <c:layout>
                <c:manualLayout>
                  <c:x val="-0.0583333333333334"/>
                  <c:y val="0.0666663385826771"/>
                </c:manualLayout>
              </c:layout>
              <c:showLegendKey val="0"/>
              <c:showVal val="1"/>
              <c:showCatName val="0"/>
              <c:showSerName val="0"/>
              <c:showPercent val="0"/>
              <c:showBubbleSize val="0"/>
            </c:dLbl>
            <c:txPr>
              <a:bodyPr/>
              <a:lstStyle/>
              <a:p>
                <a:pPr>
                  <a:defRPr lang="ja-JP"/>
                </a:pPr>
                <a:endParaRPr lang="ja-JP"/>
              </a:p>
            </c:txPr>
            <c:showLegendKey val="0"/>
            <c:showVal val="1"/>
            <c:showCatName val="0"/>
            <c:showSerName val="0"/>
            <c:showPercent val="0"/>
            <c:showBubbleSize val="0"/>
            <c:showLeaderLines val="0"/>
          </c:dLbls>
          <c:cat>
            <c:strRef>
              <c:f>Sheet1!$A$62:$A$65</c:f>
              <c:strCache>
                <c:ptCount val="4"/>
                <c:pt idx="0">
                  <c:v>Never</c:v>
                </c:pt>
                <c:pt idx="1">
                  <c:v>Yearly</c:v>
                </c:pt>
                <c:pt idx="2">
                  <c:v>Monthly</c:v>
                </c:pt>
                <c:pt idx="3">
                  <c:v>Weekly</c:v>
                </c:pt>
              </c:strCache>
            </c:strRef>
          </c:cat>
          <c:val>
            <c:numRef>
              <c:f>Sheet1!$B$62:$B$65</c:f>
              <c:numCache>
                <c:formatCode>0.00%</c:formatCode>
                <c:ptCount val="4"/>
                <c:pt idx="0">
                  <c:v>0.07</c:v>
                </c:pt>
                <c:pt idx="1">
                  <c:v>0.73</c:v>
                </c:pt>
                <c:pt idx="2">
                  <c:v>0.13</c:v>
                </c:pt>
                <c:pt idx="3">
                  <c:v>0.07</c:v>
                </c:pt>
              </c:numCache>
            </c:numRef>
          </c:val>
        </c:ser>
        <c:ser>
          <c:idx val="1"/>
          <c:order val="1"/>
          <c:tx>
            <c:strRef>
              <c:f>Sheet1!$C$61</c:f>
              <c:strCache>
                <c:ptCount val="1"/>
                <c:pt idx="0">
                  <c:v>Child</c:v>
                </c:pt>
              </c:strCache>
            </c:strRef>
          </c:tx>
          <c:spPr>
            <a:solidFill>
              <a:schemeClr val="accent2"/>
            </a:solidFill>
          </c:spPr>
          <c:invertIfNegative val="0"/>
          <c:cat>
            <c:strRef>
              <c:f>Sheet1!$A$62:$A$65</c:f>
              <c:strCache>
                <c:ptCount val="4"/>
                <c:pt idx="0">
                  <c:v>Never</c:v>
                </c:pt>
                <c:pt idx="1">
                  <c:v>Yearly</c:v>
                </c:pt>
                <c:pt idx="2">
                  <c:v>Monthly</c:v>
                </c:pt>
                <c:pt idx="3">
                  <c:v>Weekly</c:v>
                </c:pt>
              </c:strCache>
            </c:strRef>
          </c:cat>
          <c:val>
            <c:numRef>
              <c:f>Sheet1!$C$62:$C$65</c:f>
              <c:numCache>
                <c:formatCode>0.00%</c:formatCode>
                <c:ptCount val="4"/>
                <c:pt idx="0">
                  <c:v>0.0</c:v>
                </c:pt>
                <c:pt idx="1">
                  <c:v>0.4</c:v>
                </c:pt>
                <c:pt idx="2">
                  <c:v>0.5</c:v>
                </c:pt>
                <c:pt idx="3">
                  <c:v>0.1</c:v>
                </c:pt>
              </c:numCache>
            </c:numRef>
          </c:val>
        </c:ser>
        <c:dLbls>
          <c:showLegendKey val="0"/>
          <c:showVal val="1"/>
          <c:showCatName val="0"/>
          <c:showSerName val="0"/>
          <c:showPercent val="0"/>
          <c:showBubbleSize val="0"/>
        </c:dLbls>
        <c:gapWidth val="150"/>
        <c:overlap val="-25"/>
        <c:axId val="-2040815896"/>
        <c:axId val="-2041104296"/>
      </c:barChart>
      <c:catAx>
        <c:axId val="-2040815896"/>
        <c:scaling>
          <c:orientation val="minMax"/>
        </c:scaling>
        <c:delete val="0"/>
        <c:axPos val="l"/>
        <c:majorTickMark val="none"/>
        <c:minorTickMark val="none"/>
        <c:tickLblPos val="nextTo"/>
        <c:txPr>
          <a:bodyPr/>
          <a:lstStyle/>
          <a:p>
            <a:pPr>
              <a:defRPr lang="ja-JP"/>
            </a:pPr>
            <a:endParaRPr lang="ja-JP"/>
          </a:p>
        </c:txPr>
        <c:crossAx val="-2041104296"/>
        <c:crosses val="autoZero"/>
        <c:auto val="1"/>
        <c:lblAlgn val="ctr"/>
        <c:lblOffset val="100"/>
        <c:noMultiLvlLbl val="0"/>
      </c:catAx>
      <c:valAx>
        <c:axId val="-2041104296"/>
        <c:scaling>
          <c:orientation val="minMax"/>
        </c:scaling>
        <c:delete val="1"/>
        <c:axPos val="b"/>
        <c:numFmt formatCode="0.00%" sourceLinked="1"/>
        <c:majorTickMark val="out"/>
        <c:minorTickMark val="none"/>
        <c:tickLblPos val="nextTo"/>
        <c:crossAx val="-2040815896"/>
        <c:crosses val="autoZero"/>
        <c:crossBetween val="between"/>
      </c:valAx>
    </c:plotArea>
    <c:legend>
      <c:legendPos val="t"/>
      <c:layout/>
      <c:overlay val="0"/>
      <c:txPr>
        <a:bodyPr/>
        <a:lstStyle/>
        <a:p>
          <a:pPr>
            <a:defRPr lang="ja-JP"/>
          </a:pPr>
          <a:endParaRPr lang="ja-JP"/>
        </a:p>
      </c:txPr>
    </c:legend>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ja-JP"/>
            </a:pPr>
            <a:r>
              <a:rPr lang="en-US" dirty="0"/>
              <a:t>How Often Console Games are Played with </a:t>
            </a:r>
            <a:r>
              <a:rPr lang="en-US" dirty="0" smtClean="0"/>
              <a:t>Others as Adults</a:t>
            </a:r>
            <a:endParaRPr lang="en-US" dirty="0"/>
          </a:p>
        </c:rich>
      </c:tx>
      <c:layout/>
      <c:overlay val="0"/>
    </c:title>
    <c:autoTitleDeleted val="0"/>
    <c:plotArea>
      <c:layout/>
      <c:barChart>
        <c:barDir val="col"/>
        <c:grouping val="clustered"/>
        <c:varyColors val="0"/>
        <c:ser>
          <c:idx val="0"/>
          <c:order val="0"/>
          <c:tx>
            <c:strRef>
              <c:f>Sheet1!$E$7</c:f>
              <c:strCache>
                <c:ptCount val="1"/>
                <c:pt idx="0">
                  <c:v>US</c:v>
                </c:pt>
              </c:strCache>
            </c:strRef>
          </c:tx>
          <c:invertIfNegative val="0"/>
          <c:cat>
            <c:strRef>
              <c:f>Sheet1!$F$6:$I$6</c:f>
              <c:strCache>
                <c:ptCount val="4"/>
                <c:pt idx="0">
                  <c:v>Frequently</c:v>
                </c:pt>
                <c:pt idx="1">
                  <c:v>Occasionally</c:v>
                </c:pt>
                <c:pt idx="2">
                  <c:v>Rarely</c:v>
                </c:pt>
                <c:pt idx="3">
                  <c:v>Never</c:v>
                </c:pt>
              </c:strCache>
            </c:strRef>
          </c:cat>
          <c:val>
            <c:numRef>
              <c:f>Sheet1!$F$7:$I$7</c:f>
              <c:numCache>
                <c:formatCode>0%</c:formatCode>
                <c:ptCount val="4"/>
                <c:pt idx="0">
                  <c:v>0.23</c:v>
                </c:pt>
                <c:pt idx="1">
                  <c:v>0.5</c:v>
                </c:pt>
                <c:pt idx="2">
                  <c:v>0.17</c:v>
                </c:pt>
                <c:pt idx="3">
                  <c:v>0.1</c:v>
                </c:pt>
              </c:numCache>
            </c:numRef>
          </c:val>
        </c:ser>
        <c:ser>
          <c:idx val="1"/>
          <c:order val="1"/>
          <c:tx>
            <c:strRef>
              <c:f>Sheet1!$E$8</c:f>
              <c:strCache>
                <c:ptCount val="1"/>
                <c:pt idx="0">
                  <c:v>Japan</c:v>
                </c:pt>
              </c:strCache>
            </c:strRef>
          </c:tx>
          <c:spPr>
            <a:solidFill>
              <a:schemeClr val="accent6"/>
            </a:solidFill>
          </c:spPr>
          <c:invertIfNegative val="0"/>
          <c:cat>
            <c:strRef>
              <c:f>Sheet1!$F$6:$I$6</c:f>
              <c:strCache>
                <c:ptCount val="4"/>
                <c:pt idx="0">
                  <c:v>Frequently</c:v>
                </c:pt>
                <c:pt idx="1">
                  <c:v>Occasionally</c:v>
                </c:pt>
                <c:pt idx="2">
                  <c:v>Rarely</c:v>
                </c:pt>
                <c:pt idx="3">
                  <c:v>Never</c:v>
                </c:pt>
              </c:strCache>
            </c:strRef>
          </c:cat>
          <c:val>
            <c:numRef>
              <c:f>Sheet1!$F$8:$I$8</c:f>
              <c:numCache>
                <c:formatCode>0%</c:formatCode>
                <c:ptCount val="4"/>
                <c:pt idx="0">
                  <c:v>0.18</c:v>
                </c:pt>
                <c:pt idx="1">
                  <c:v>0.18</c:v>
                </c:pt>
                <c:pt idx="2">
                  <c:v>0.32</c:v>
                </c:pt>
                <c:pt idx="3">
                  <c:v>0.32</c:v>
                </c:pt>
              </c:numCache>
            </c:numRef>
          </c:val>
        </c:ser>
        <c:dLbls>
          <c:showLegendKey val="0"/>
          <c:showVal val="1"/>
          <c:showCatName val="0"/>
          <c:showSerName val="0"/>
          <c:showPercent val="0"/>
          <c:showBubbleSize val="0"/>
        </c:dLbls>
        <c:gapWidth val="150"/>
        <c:overlap val="-25"/>
        <c:axId val="-2041405496"/>
        <c:axId val="-2041510488"/>
      </c:barChart>
      <c:catAx>
        <c:axId val="-2041405496"/>
        <c:scaling>
          <c:orientation val="minMax"/>
        </c:scaling>
        <c:delete val="0"/>
        <c:axPos val="b"/>
        <c:majorTickMark val="none"/>
        <c:minorTickMark val="none"/>
        <c:tickLblPos val="nextTo"/>
        <c:txPr>
          <a:bodyPr/>
          <a:lstStyle/>
          <a:p>
            <a:pPr>
              <a:defRPr lang="ja-JP"/>
            </a:pPr>
            <a:endParaRPr lang="ja-JP"/>
          </a:p>
        </c:txPr>
        <c:crossAx val="-2041510488"/>
        <c:crosses val="autoZero"/>
        <c:auto val="1"/>
        <c:lblAlgn val="ctr"/>
        <c:lblOffset val="100"/>
        <c:noMultiLvlLbl val="0"/>
      </c:catAx>
      <c:valAx>
        <c:axId val="-2041510488"/>
        <c:scaling>
          <c:orientation val="minMax"/>
        </c:scaling>
        <c:delete val="1"/>
        <c:axPos val="l"/>
        <c:numFmt formatCode="0%" sourceLinked="1"/>
        <c:majorTickMark val="out"/>
        <c:minorTickMark val="none"/>
        <c:tickLblPos val="none"/>
        <c:crossAx val="-2041405496"/>
        <c:crosses val="autoZero"/>
        <c:crossBetween val="between"/>
      </c:valAx>
    </c:plotArea>
    <c:legend>
      <c:legendPos val="t"/>
      <c:layout/>
      <c:overlay val="0"/>
      <c:txPr>
        <a:bodyPr/>
        <a:lstStyle/>
        <a:p>
          <a:pPr>
            <a:defRPr lang="ja-JP"/>
          </a:pPr>
          <a:endParaRPr lang="ja-JP"/>
        </a:p>
      </c:txPr>
    </c:legend>
    <c:plotVisOnly val="1"/>
    <c:dispBlanksAs val="gap"/>
    <c:showDLblsOverMax val="0"/>
  </c:chart>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lang="ja-JP"/>
            </a:pPr>
            <a:r>
              <a:rPr lang="en-US"/>
              <a:t>Americans</a:t>
            </a:r>
          </a:p>
        </c:rich>
      </c:tx>
      <c:layout/>
      <c:overlay val="0"/>
    </c:title>
    <c:autoTitleDeleted val="0"/>
    <c:plotArea>
      <c:layout/>
      <c:pieChart>
        <c:varyColors val="1"/>
        <c:ser>
          <c:idx val="0"/>
          <c:order val="0"/>
          <c:tx>
            <c:strRef>
              <c:f>Sheet1!$B$119</c:f>
              <c:strCache>
                <c:ptCount val="1"/>
                <c:pt idx="0">
                  <c:v>% of Respondents</c:v>
                </c:pt>
              </c:strCache>
            </c:strRef>
          </c:tx>
          <c:dLbls>
            <c:txPr>
              <a:bodyPr/>
              <a:lstStyle/>
              <a:p>
                <a:pPr>
                  <a:defRPr lang="ja-JP"/>
                </a:pPr>
                <a:endParaRPr lang="ja-JP"/>
              </a:p>
            </c:txPr>
            <c:showLegendKey val="0"/>
            <c:showVal val="0"/>
            <c:showCatName val="0"/>
            <c:showSerName val="0"/>
            <c:showPercent val="1"/>
            <c:showBubbleSize val="0"/>
            <c:showLeaderLines val="1"/>
          </c:dLbls>
          <c:cat>
            <c:strRef>
              <c:f>Sheet1!$A$120:$A$125</c:f>
              <c:strCache>
                <c:ptCount val="6"/>
                <c:pt idx="0">
                  <c:v>Link w/ cable</c:v>
                </c:pt>
                <c:pt idx="1">
                  <c:v>WIFI</c:v>
                </c:pt>
                <c:pt idx="2">
                  <c:v>Online</c:v>
                </c:pt>
                <c:pt idx="3">
                  <c:v>Multiplayer</c:v>
                </c:pt>
                <c:pt idx="4">
                  <c:v>LAN/Gathering</c:v>
                </c:pt>
                <c:pt idx="5">
                  <c:v>Other</c:v>
                </c:pt>
              </c:strCache>
            </c:strRef>
          </c:cat>
          <c:val>
            <c:numRef>
              <c:f>Sheet1!$B$120:$B$125</c:f>
              <c:numCache>
                <c:formatCode>0.0%</c:formatCode>
                <c:ptCount val="6"/>
                <c:pt idx="0">
                  <c:v>0.03</c:v>
                </c:pt>
                <c:pt idx="1">
                  <c:v>0.23</c:v>
                </c:pt>
                <c:pt idx="2">
                  <c:v>0.37</c:v>
                </c:pt>
                <c:pt idx="3">
                  <c:v>0.1</c:v>
                </c:pt>
                <c:pt idx="4">
                  <c:v>0.17</c:v>
                </c:pt>
                <c:pt idx="5">
                  <c:v>0.1</c:v>
                </c:pt>
              </c:numCache>
            </c:numRef>
          </c:val>
        </c:ser>
        <c:dLbls>
          <c:showLegendKey val="0"/>
          <c:showVal val="0"/>
          <c:showCatName val="0"/>
          <c:showSerName val="0"/>
          <c:showPercent val="1"/>
          <c:showBubbleSize val="0"/>
          <c:showLeaderLines val="1"/>
        </c:dLbls>
        <c:firstSliceAng val="0"/>
      </c:pieChart>
    </c:plotArea>
    <c:legend>
      <c:legendPos val="t"/>
      <c:layout>
        <c:manualLayout>
          <c:xMode val="edge"/>
          <c:yMode val="edge"/>
          <c:x val="0.05"/>
          <c:y val="0.169166666666667"/>
          <c:w val="0.9"/>
          <c:h val="0.129017388451444"/>
        </c:manualLayout>
      </c:layout>
      <c:overlay val="0"/>
      <c:txPr>
        <a:bodyPr/>
        <a:lstStyle/>
        <a:p>
          <a:pPr>
            <a:defRPr lang="ja-JP"/>
          </a:pPr>
          <a:endParaRPr lang="ja-JP"/>
        </a:p>
      </c:txPr>
    </c:legend>
    <c:plotVisOnly val="1"/>
    <c:dispBlanksAs val="gap"/>
    <c:showDLblsOverMax val="0"/>
  </c:chart>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lang="ja-JP"/>
            </a:pPr>
            <a:r>
              <a:rPr lang="en-US"/>
              <a:t>Japanese</a:t>
            </a:r>
          </a:p>
        </c:rich>
      </c:tx>
      <c:layout/>
      <c:overlay val="0"/>
    </c:title>
    <c:autoTitleDeleted val="0"/>
    <c:plotArea>
      <c:layout/>
      <c:pieChart>
        <c:varyColors val="1"/>
        <c:ser>
          <c:idx val="0"/>
          <c:order val="0"/>
          <c:tx>
            <c:strRef>
              <c:f>Sheet1!$B$127</c:f>
              <c:strCache>
                <c:ptCount val="1"/>
                <c:pt idx="0">
                  <c:v>% of Respondents</c:v>
                </c:pt>
              </c:strCache>
            </c:strRef>
          </c:tx>
          <c:dLbls>
            <c:txPr>
              <a:bodyPr/>
              <a:lstStyle/>
              <a:p>
                <a:pPr>
                  <a:defRPr lang="ja-JP"/>
                </a:pPr>
                <a:endParaRPr lang="ja-JP"/>
              </a:p>
            </c:txPr>
            <c:showLegendKey val="0"/>
            <c:showVal val="0"/>
            <c:showCatName val="0"/>
            <c:showSerName val="0"/>
            <c:showPercent val="1"/>
            <c:showBubbleSize val="0"/>
            <c:showLeaderLines val="1"/>
          </c:dLbls>
          <c:cat>
            <c:strRef>
              <c:f>Sheet1!$A$128:$A$133</c:f>
              <c:strCache>
                <c:ptCount val="6"/>
                <c:pt idx="0">
                  <c:v>Link w/ cable</c:v>
                </c:pt>
                <c:pt idx="1">
                  <c:v>WIFI</c:v>
                </c:pt>
                <c:pt idx="2">
                  <c:v>Online</c:v>
                </c:pt>
                <c:pt idx="3">
                  <c:v>Multiplayer</c:v>
                </c:pt>
                <c:pt idx="4">
                  <c:v>LAN/Gathering</c:v>
                </c:pt>
                <c:pt idx="5">
                  <c:v>Other</c:v>
                </c:pt>
              </c:strCache>
            </c:strRef>
          </c:cat>
          <c:val>
            <c:numRef>
              <c:f>Sheet1!$B$128:$B$133</c:f>
              <c:numCache>
                <c:formatCode>0.0%</c:formatCode>
                <c:ptCount val="6"/>
                <c:pt idx="0">
                  <c:v>0.05</c:v>
                </c:pt>
                <c:pt idx="1">
                  <c:v>0.05</c:v>
                </c:pt>
                <c:pt idx="2">
                  <c:v>0.14</c:v>
                </c:pt>
                <c:pt idx="3">
                  <c:v>0.41</c:v>
                </c:pt>
                <c:pt idx="4">
                  <c:v>0.18</c:v>
                </c:pt>
                <c:pt idx="5">
                  <c:v>0.18</c:v>
                </c:pt>
              </c:numCache>
            </c:numRef>
          </c:val>
        </c:ser>
        <c:dLbls>
          <c:showLegendKey val="0"/>
          <c:showVal val="0"/>
          <c:showCatName val="0"/>
          <c:showSerName val="0"/>
          <c:showPercent val="1"/>
          <c:showBubbleSize val="0"/>
          <c:showLeaderLines val="1"/>
        </c:dLbls>
        <c:firstSliceAng val="0"/>
      </c:pieChart>
    </c:plotArea>
    <c:legend>
      <c:legendPos val="t"/>
      <c:layout>
        <c:manualLayout>
          <c:xMode val="edge"/>
          <c:yMode val="edge"/>
          <c:x val="0.05"/>
          <c:y val="0.165040650406504"/>
          <c:w val="0.9"/>
          <c:h val="0.125870622879457"/>
        </c:manualLayout>
      </c:layout>
      <c:overlay val="0"/>
      <c:txPr>
        <a:bodyPr/>
        <a:lstStyle/>
        <a:p>
          <a:pPr>
            <a:defRPr lang="ja-JP"/>
          </a:pPr>
          <a:endParaRPr lang="ja-JP"/>
        </a:p>
      </c:txPr>
    </c:legend>
    <c:plotVisOnly val="1"/>
    <c:dispBlanksAs val="gap"/>
    <c:showDLblsOverMax val="0"/>
  </c:chart>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lang="ja-JP"/>
            </a:pPr>
            <a:r>
              <a:rPr lang="en-US" dirty="0" smtClean="0"/>
              <a:t>American Responses</a:t>
            </a:r>
            <a:endParaRPr lang="en-US" dirty="0"/>
          </a:p>
        </c:rich>
      </c:tx>
      <c:layout>
        <c:manualLayout>
          <c:xMode val="edge"/>
          <c:yMode val="edge"/>
          <c:x val="0.14233470816148"/>
          <c:y val="0.0"/>
        </c:manualLayout>
      </c:layout>
      <c:overlay val="0"/>
    </c:title>
    <c:autoTitleDeleted val="0"/>
    <c:plotArea>
      <c:layout>
        <c:manualLayout>
          <c:layoutTarget val="inner"/>
          <c:xMode val="edge"/>
          <c:yMode val="edge"/>
          <c:x val="0.144024587882856"/>
          <c:y val="0.0968354430379747"/>
          <c:w val="0.629313274510125"/>
          <c:h val="0.712194258945481"/>
        </c:manualLayout>
      </c:layout>
      <c:barChart>
        <c:barDir val="col"/>
        <c:grouping val="clustered"/>
        <c:varyColors val="0"/>
        <c:ser>
          <c:idx val="0"/>
          <c:order val="0"/>
          <c:tx>
            <c:strRef>
              <c:f>Sheet1!$A$103</c:f>
              <c:strCache>
                <c:ptCount val="1"/>
                <c:pt idx="0">
                  <c:v>Strongly Disagree</c:v>
                </c:pt>
              </c:strCache>
            </c:strRef>
          </c:tx>
          <c:invertIfNegative val="0"/>
          <c:cat>
            <c:strRef>
              <c:f>Sheet1!$B$102:$E$102</c:f>
              <c:strCache>
                <c:ptCount val="4"/>
                <c:pt idx="0">
                  <c:v>Lights</c:v>
                </c:pt>
                <c:pt idx="1">
                  <c:v>Noise</c:v>
                </c:pt>
                <c:pt idx="2">
                  <c:v>Play around Other People</c:v>
                </c:pt>
                <c:pt idx="3">
                  <c:v>Watching Others Play</c:v>
                </c:pt>
              </c:strCache>
            </c:strRef>
          </c:cat>
          <c:val>
            <c:numRef>
              <c:f>Sheet1!$B$103:$E$103</c:f>
              <c:numCache>
                <c:formatCode>0.00%</c:formatCode>
                <c:ptCount val="4"/>
                <c:pt idx="0">
                  <c:v>0.0</c:v>
                </c:pt>
                <c:pt idx="1">
                  <c:v>0.0</c:v>
                </c:pt>
                <c:pt idx="2">
                  <c:v>0.0</c:v>
                </c:pt>
                <c:pt idx="3">
                  <c:v>0.07</c:v>
                </c:pt>
              </c:numCache>
            </c:numRef>
          </c:val>
        </c:ser>
        <c:ser>
          <c:idx val="1"/>
          <c:order val="1"/>
          <c:tx>
            <c:strRef>
              <c:f>Sheet1!$A$104</c:f>
              <c:strCache>
                <c:ptCount val="1"/>
                <c:pt idx="0">
                  <c:v>Disagree</c:v>
                </c:pt>
              </c:strCache>
            </c:strRef>
          </c:tx>
          <c:invertIfNegative val="0"/>
          <c:cat>
            <c:strRef>
              <c:f>Sheet1!$B$102:$E$102</c:f>
              <c:strCache>
                <c:ptCount val="4"/>
                <c:pt idx="0">
                  <c:v>Lights</c:v>
                </c:pt>
                <c:pt idx="1">
                  <c:v>Noise</c:v>
                </c:pt>
                <c:pt idx="2">
                  <c:v>Play around Other People</c:v>
                </c:pt>
                <c:pt idx="3">
                  <c:v>Watching Others Play</c:v>
                </c:pt>
              </c:strCache>
            </c:strRef>
          </c:cat>
          <c:val>
            <c:numRef>
              <c:f>Sheet1!$B$104:$E$104</c:f>
              <c:numCache>
                <c:formatCode>0.00%</c:formatCode>
                <c:ptCount val="4"/>
                <c:pt idx="0">
                  <c:v>0.0</c:v>
                </c:pt>
                <c:pt idx="1">
                  <c:v>0.2</c:v>
                </c:pt>
                <c:pt idx="2">
                  <c:v>0.03</c:v>
                </c:pt>
                <c:pt idx="3">
                  <c:v>0.07</c:v>
                </c:pt>
              </c:numCache>
            </c:numRef>
          </c:val>
        </c:ser>
        <c:ser>
          <c:idx val="2"/>
          <c:order val="2"/>
          <c:tx>
            <c:strRef>
              <c:f>Sheet1!$A$105</c:f>
              <c:strCache>
                <c:ptCount val="1"/>
                <c:pt idx="0">
                  <c:v>Neutral</c:v>
                </c:pt>
              </c:strCache>
            </c:strRef>
          </c:tx>
          <c:invertIfNegative val="0"/>
          <c:dLbls>
            <c:dLbl>
              <c:idx val="0"/>
              <c:layout/>
              <c:showLegendKey val="0"/>
              <c:showVal val="1"/>
              <c:showCatName val="0"/>
              <c:showSerName val="0"/>
              <c:showPercent val="0"/>
              <c:showBubbleSize val="0"/>
            </c:dLbl>
            <c:dLbl>
              <c:idx val="1"/>
              <c:layout/>
              <c:showLegendKey val="0"/>
              <c:showVal val="1"/>
              <c:showCatName val="0"/>
              <c:showSerName val="0"/>
              <c:showPercent val="0"/>
              <c:showBubbleSize val="0"/>
            </c:dLbl>
            <c:txPr>
              <a:bodyPr/>
              <a:lstStyle/>
              <a:p>
                <a:pPr>
                  <a:defRPr lang="ja-JP"/>
                </a:pPr>
                <a:endParaRPr lang="ja-JP"/>
              </a:p>
            </c:txPr>
            <c:showLegendKey val="0"/>
            <c:showVal val="0"/>
            <c:showCatName val="0"/>
            <c:showSerName val="0"/>
            <c:showPercent val="0"/>
            <c:showBubbleSize val="0"/>
          </c:dLbls>
          <c:cat>
            <c:strRef>
              <c:f>Sheet1!$B$102:$E$102</c:f>
              <c:strCache>
                <c:ptCount val="4"/>
                <c:pt idx="0">
                  <c:v>Lights</c:v>
                </c:pt>
                <c:pt idx="1">
                  <c:v>Noise</c:v>
                </c:pt>
                <c:pt idx="2">
                  <c:v>Play around Other People</c:v>
                </c:pt>
                <c:pt idx="3">
                  <c:v>Watching Others Play</c:v>
                </c:pt>
              </c:strCache>
            </c:strRef>
          </c:cat>
          <c:val>
            <c:numRef>
              <c:f>Sheet1!$B$105:$E$105</c:f>
              <c:numCache>
                <c:formatCode>0.00%</c:formatCode>
                <c:ptCount val="4"/>
                <c:pt idx="0">
                  <c:v>0.53</c:v>
                </c:pt>
                <c:pt idx="1">
                  <c:v>0.4</c:v>
                </c:pt>
                <c:pt idx="2">
                  <c:v>0.23</c:v>
                </c:pt>
                <c:pt idx="3">
                  <c:v>0.2</c:v>
                </c:pt>
              </c:numCache>
            </c:numRef>
          </c:val>
        </c:ser>
        <c:ser>
          <c:idx val="3"/>
          <c:order val="3"/>
          <c:tx>
            <c:strRef>
              <c:f>Sheet1!$A$106</c:f>
              <c:strCache>
                <c:ptCount val="1"/>
                <c:pt idx="0">
                  <c:v>Agree</c:v>
                </c:pt>
              </c:strCache>
            </c:strRef>
          </c:tx>
          <c:invertIfNegative val="0"/>
          <c:dLbls>
            <c:dLbl>
              <c:idx val="3"/>
              <c:layout/>
              <c:showLegendKey val="0"/>
              <c:showVal val="1"/>
              <c:showCatName val="0"/>
              <c:showSerName val="0"/>
              <c:showPercent val="0"/>
              <c:showBubbleSize val="0"/>
            </c:dLbl>
            <c:txPr>
              <a:bodyPr/>
              <a:lstStyle/>
              <a:p>
                <a:pPr>
                  <a:defRPr lang="ja-JP"/>
                </a:pPr>
                <a:endParaRPr lang="ja-JP"/>
              </a:p>
            </c:txPr>
            <c:showLegendKey val="0"/>
            <c:showVal val="0"/>
            <c:showCatName val="0"/>
            <c:showSerName val="0"/>
            <c:showPercent val="0"/>
            <c:showBubbleSize val="0"/>
          </c:dLbls>
          <c:cat>
            <c:strRef>
              <c:f>Sheet1!$B$102:$E$102</c:f>
              <c:strCache>
                <c:ptCount val="4"/>
                <c:pt idx="0">
                  <c:v>Lights</c:v>
                </c:pt>
                <c:pt idx="1">
                  <c:v>Noise</c:v>
                </c:pt>
                <c:pt idx="2">
                  <c:v>Play around Other People</c:v>
                </c:pt>
                <c:pt idx="3">
                  <c:v>Watching Others Play</c:v>
                </c:pt>
              </c:strCache>
            </c:strRef>
          </c:cat>
          <c:val>
            <c:numRef>
              <c:f>Sheet1!$B$106:$E$106</c:f>
              <c:numCache>
                <c:formatCode>0.00%</c:formatCode>
                <c:ptCount val="4"/>
                <c:pt idx="0">
                  <c:v>0.4</c:v>
                </c:pt>
                <c:pt idx="1">
                  <c:v>0.37</c:v>
                </c:pt>
                <c:pt idx="2">
                  <c:v>0.27</c:v>
                </c:pt>
                <c:pt idx="3">
                  <c:v>0.57</c:v>
                </c:pt>
              </c:numCache>
            </c:numRef>
          </c:val>
        </c:ser>
        <c:ser>
          <c:idx val="4"/>
          <c:order val="4"/>
          <c:tx>
            <c:strRef>
              <c:f>Sheet1!$A$107</c:f>
              <c:strCache>
                <c:ptCount val="1"/>
                <c:pt idx="0">
                  <c:v>Strongly Agree</c:v>
                </c:pt>
              </c:strCache>
            </c:strRef>
          </c:tx>
          <c:invertIfNegative val="0"/>
          <c:dLbls>
            <c:dLbl>
              <c:idx val="2"/>
              <c:layout/>
              <c:showLegendKey val="0"/>
              <c:showVal val="1"/>
              <c:showCatName val="0"/>
              <c:showSerName val="0"/>
              <c:showPercent val="0"/>
              <c:showBubbleSize val="0"/>
            </c:dLbl>
            <c:txPr>
              <a:bodyPr/>
              <a:lstStyle/>
              <a:p>
                <a:pPr>
                  <a:defRPr lang="ja-JP"/>
                </a:pPr>
                <a:endParaRPr lang="ja-JP"/>
              </a:p>
            </c:txPr>
            <c:showLegendKey val="0"/>
            <c:showVal val="0"/>
            <c:showCatName val="0"/>
            <c:showSerName val="0"/>
            <c:showPercent val="0"/>
            <c:showBubbleSize val="0"/>
          </c:dLbls>
          <c:cat>
            <c:strRef>
              <c:f>Sheet1!$B$102:$E$102</c:f>
              <c:strCache>
                <c:ptCount val="4"/>
                <c:pt idx="0">
                  <c:v>Lights</c:v>
                </c:pt>
                <c:pt idx="1">
                  <c:v>Noise</c:v>
                </c:pt>
                <c:pt idx="2">
                  <c:v>Play around Other People</c:v>
                </c:pt>
                <c:pt idx="3">
                  <c:v>Watching Others Play</c:v>
                </c:pt>
              </c:strCache>
            </c:strRef>
          </c:cat>
          <c:val>
            <c:numRef>
              <c:f>Sheet1!$B$107:$E$107</c:f>
              <c:numCache>
                <c:formatCode>0.00%</c:formatCode>
                <c:ptCount val="4"/>
                <c:pt idx="0">
                  <c:v>0.07</c:v>
                </c:pt>
                <c:pt idx="1">
                  <c:v>0.03</c:v>
                </c:pt>
                <c:pt idx="2">
                  <c:v>0.47</c:v>
                </c:pt>
                <c:pt idx="3">
                  <c:v>0.13</c:v>
                </c:pt>
              </c:numCache>
            </c:numRef>
          </c:val>
        </c:ser>
        <c:dLbls>
          <c:showLegendKey val="0"/>
          <c:showVal val="0"/>
          <c:showCatName val="0"/>
          <c:showSerName val="0"/>
          <c:showPercent val="0"/>
          <c:showBubbleSize val="0"/>
        </c:dLbls>
        <c:gapWidth val="150"/>
        <c:axId val="-2055031064"/>
        <c:axId val="-2117742712"/>
      </c:barChart>
      <c:catAx>
        <c:axId val="-2055031064"/>
        <c:scaling>
          <c:orientation val="minMax"/>
        </c:scaling>
        <c:delete val="0"/>
        <c:axPos val="b"/>
        <c:majorTickMark val="none"/>
        <c:minorTickMark val="none"/>
        <c:tickLblPos val="nextTo"/>
        <c:txPr>
          <a:bodyPr/>
          <a:lstStyle/>
          <a:p>
            <a:pPr>
              <a:defRPr lang="ja-JP"/>
            </a:pPr>
            <a:endParaRPr lang="ja-JP"/>
          </a:p>
        </c:txPr>
        <c:crossAx val="-2117742712"/>
        <c:crosses val="autoZero"/>
        <c:auto val="1"/>
        <c:lblAlgn val="ctr"/>
        <c:lblOffset val="100"/>
        <c:noMultiLvlLbl val="0"/>
      </c:catAx>
      <c:valAx>
        <c:axId val="-2117742712"/>
        <c:scaling>
          <c:orientation val="minMax"/>
        </c:scaling>
        <c:delete val="0"/>
        <c:axPos val="l"/>
        <c:majorGridlines/>
        <c:numFmt formatCode="0.00%" sourceLinked="1"/>
        <c:majorTickMark val="out"/>
        <c:minorTickMark val="none"/>
        <c:tickLblPos val="nextTo"/>
        <c:txPr>
          <a:bodyPr/>
          <a:lstStyle/>
          <a:p>
            <a:pPr>
              <a:defRPr lang="ja-JP"/>
            </a:pPr>
            <a:endParaRPr lang="ja-JP"/>
          </a:p>
        </c:txPr>
        <c:crossAx val="-2055031064"/>
        <c:crosses val="autoZero"/>
        <c:crossBetween val="between"/>
      </c:valAx>
    </c:plotArea>
    <c:legend>
      <c:legendPos val="r"/>
      <c:layout/>
      <c:overlay val="0"/>
      <c:txPr>
        <a:bodyPr/>
        <a:lstStyle/>
        <a:p>
          <a:pPr>
            <a:defRPr lang="ja-JP"/>
          </a:pPr>
          <a:endParaRPr lang="ja-JP"/>
        </a:p>
      </c:txPr>
    </c:legend>
    <c:plotVisOnly val="1"/>
    <c:dispBlanksAs val="gap"/>
    <c:showDLblsOverMax val="0"/>
  </c:chart>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lang="ja-JP"/>
            </a:pPr>
            <a:r>
              <a:rPr lang="en-US" dirty="0"/>
              <a:t>Japanese </a:t>
            </a:r>
            <a:r>
              <a:rPr lang="en-US" dirty="0" smtClean="0"/>
              <a:t>Responses</a:t>
            </a:r>
            <a:endParaRPr lang="en-US" dirty="0"/>
          </a:p>
        </c:rich>
      </c:tx>
      <c:layout/>
      <c:overlay val="0"/>
    </c:title>
    <c:autoTitleDeleted val="0"/>
    <c:plotArea>
      <c:layout/>
      <c:barChart>
        <c:barDir val="col"/>
        <c:grouping val="clustered"/>
        <c:varyColors val="0"/>
        <c:ser>
          <c:idx val="0"/>
          <c:order val="0"/>
          <c:tx>
            <c:strRef>
              <c:f>Sheet1!$A$111</c:f>
              <c:strCache>
                <c:ptCount val="1"/>
                <c:pt idx="0">
                  <c:v>Strongly Disagree</c:v>
                </c:pt>
              </c:strCache>
            </c:strRef>
          </c:tx>
          <c:invertIfNegative val="0"/>
          <c:cat>
            <c:strRef>
              <c:f>Sheet1!$B$110:$E$110</c:f>
              <c:strCache>
                <c:ptCount val="4"/>
                <c:pt idx="0">
                  <c:v>Lights</c:v>
                </c:pt>
                <c:pt idx="1">
                  <c:v>Noise</c:v>
                </c:pt>
                <c:pt idx="2">
                  <c:v>Play around Other People</c:v>
                </c:pt>
                <c:pt idx="3">
                  <c:v>Watching Others Play</c:v>
                </c:pt>
              </c:strCache>
            </c:strRef>
          </c:cat>
          <c:val>
            <c:numRef>
              <c:f>Sheet1!$B$111:$E$111</c:f>
              <c:numCache>
                <c:formatCode>0.00%</c:formatCode>
                <c:ptCount val="4"/>
                <c:pt idx="0">
                  <c:v>0.14</c:v>
                </c:pt>
                <c:pt idx="1">
                  <c:v>0.23</c:v>
                </c:pt>
                <c:pt idx="2">
                  <c:v>0.18</c:v>
                </c:pt>
                <c:pt idx="3">
                  <c:v>0.05</c:v>
                </c:pt>
              </c:numCache>
            </c:numRef>
          </c:val>
        </c:ser>
        <c:ser>
          <c:idx val="1"/>
          <c:order val="1"/>
          <c:tx>
            <c:strRef>
              <c:f>Sheet1!$A$112</c:f>
              <c:strCache>
                <c:ptCount val="1"/>
                <c:pt idx="0">
                  <c:v>Disagree</c:v>
                </c:pt>
              </c:strCache>
            </c:strRef>
          </c:tx>
          <c:invertIfNegative val="0"/>
          <c:dLbls>
            <c:dLbl>
              <c:idx val="1"/>
              <c:layout/>
              <c:showLegendKey val="0"/>
              <c:showVal val="1"/>
              <c:showCatName val="0"/>
              <c:showSerName val="0"/>
              <c:showPercent val="0"/>
              <c:showBubbleSize val="0"/>
            </c:dLbl>
            <c:txPr>
              <a:bodyPr/>
              <a:lstStyle/>
              <a:p>
                <a:pPr>
                  <a:defRPr lang="ja-JP"/>
                </a:pPr>
                <a:endParaRPr lang="ja-JP"/>
              </a:p>
            </c:txPr>
            <c:showLegendKey val="0"/>
            <c:showVal val="0"/>
            <c:showCatName val="0"/>
            <c:showSerName val="0"/>
            <c:showPercent val="0"/>
            <c:showBubbleSize val="0"/>
          </c:dLbls>
          <c:cat>
            <c:strRef>
              <c:f>Sheet1!$B$110:$E$110</c:f>
              <c:strCache>
                <c:ptCount val="4"/>
                <c:pt idx="0">
                  <c:v>Lights</c:v>
                </c:pt>
                <c:pt idx="1">
                  <c:v>Noise</c:v>
                </c:pt>
                <c:pt idx="2">
                  <c:v>Play around Other People</c:v>
                </c:pt>
                <c:pt idx="3">
                  <c:v>Watching Others Play</c:v>
                </c:pt>
              </c:strCache>
            </c:strRef>
          </c:cat>
          <c:val>
            <c:numRef>
              <c:f>Sheet1!$B$112:$E$112</c:f>
              <c:numCache>
                <c:formatCode>0.00%</c:formatCode>
                <c:ptCount val="4"/>
                <c:pt idx="0">
                  <c:v>0.23</c:v>
                </c:pt>
                <c:pt idx="1">
                  <c:v>0.41</c:v>
                </c:pt>
                <c:pt idx="2">
                  <c:v>0.23</c:v>
                </c:pt>
                <c:pt idx="3">
                  <c:v>0.18</c:v>
                </c:pt>
              </c:numCache>
            </c:numRef>
          </c:val>
        </c:ser>
        <c:ser>
          <c:idx val="2"/>
          <c:order val="2"/>
          <c:tx>
            <c:strRef>
              <c:f>Sheet1!$A$113</c:f>
              <c:strCache>
                <c:ptCount val="1"/>
                <c:pt idx="0">
                  <c:v>Neutral</c:v>
                </c:pt>
              </c:strCache>
            </c:strRef>
          </c:tx>
          <c:invertIfNegative val="0"/>
          <c:dLbls>
            <c:dLbl>
              <c:idx val="0"/>
              <c:layout/>
              <c:showLegendKey val="0"/>
              <c:showVal val="1"/>
              <c:showCatName val="0"/>
              <c:showSerName val="0"/>
              <c:showPercent val="0"/>
              <c:showBubbleSize val="0"/>
            </c:dLbl>
            <c:txPr>
              <a:bodyPr/>
              <a:lstStyle/>
              <a:p>
                <a:pPr>
                  <a:defRPr lang="ja-JP"/>
                </a:pPr>
                <a:endParaRPr lang="ja-JP"/>
              </a:p>
            </c:txPr>
            <c:showLegendKey val="0"/>
            <c:showVal val="0"/>
            <c:showCatName val="0"/>
            <c:showSerName val="0"/>
            <c:showPercent val="0"/>
            <c:showBubbleSize val="0"/>
          </c:dLbls>
          <c:cat>
            <c:strRef>
              <c:f>Sheet1!$B$110:$E$110</c:f>
              <c:strCache>
                <c:ptCount val="4"/>
                <c:pt idx="0">
                  <c:v>Lights</c:v>
                </c:pt>
                <c:pt idx="1">
                  <c:v>Noise</c:v>
                </c:pt>
                <c:pt idx="2">
                  <c:v>Play around Other People</c:v>
                </c:pt>
                <c:pt idx="3">
                  <c:v>Watching Others Play</c:v>
                </c:pt>
              </c:strCache>
            </c:strRef>
          </c:cat>
          <c:val>
            <c:numRef>
              <c:f>Sheet1!$B$113:$E$113</c:f>
              <c:numCache>
                <c:formatCode>0.00%</c:formatCode>
                <c:ptCount val="4"/>
                <c:pt idx="0">
                  <c:v>0.41</c:v>
                </c:pt>
                <c:pt idx="1">
                  <c:v>0.23</c:v>
                </c:pt>
                <c:pt idx="2">
                  <c:v>0.27</c:v>
                </c:pt>
                <c:pt idx="3">
                  <c:v>0.18</c:v>
                </c:pt>
              </c:numCache>
            </c:numRef>
          </c:val>
        </c:ser>
        <c:ser>
          <c:idx val="3"/>
          <c:order val="3"/>
          <c:tx>
            <c:strRef>
              <c:f>Sheet1!$A$114</c:f>
              <c:strCache>
                <c:ptCount val="1"/>
                <c:pt idx="0">
                  <c:v>Agree</c:v>
                </c:pt>
              </c:strCache>
            </c:strRef>
          </c:tx>
          <c:invertIfNegative val="0"/>
          <c:dLbls>
            <c:dLbl>
              <c:idx val="2"/>
              <c:layout/>
              <c:showLegendKey val="0"/>
              <c:showVal val="1"/>
              <c:showCatName val="0"/>
              <c:showSerName val="0"/>
              <c:showPercent val="0"/>
              <c:showBubbleSize val="0"/>
            </c:dLbl>
            <c:dLbl>
              <c:idx val="3"/>
              <c:layout/>
              <c:showLegendKey val="0"/>
              <c:showVal val="1"/>
              <c:showCatName val="0"/>
              <c:showSerName val="0"/>
              <c:showPercent val="0"/>
              <c:showBubbleSize val="0"/>
            </c:dLbl>
            <c:txPr>
              <a:bodyPr/>
              <a:lstStyle/>
              <a:p>
                <a:pPr>
                  <a:defRPr lang="ja-JP"/>
                </a:pPr>
                <a:endParaRPr lang="ja-JP"/>
              </a:p>
            </c:txPr>
            <c:showLegendKey val="0"/>
            <c:showVal val="0"/>
            <c:showCatName val="0"/>
            <c:showSerName val="0"/>
            <c:showPercent val="0"/>
            <c:showBubbleSize val="0"/>
          </c:dLbls>
          <c:cat>
            <c:strRef>
              <c:f>Sheet1!$B$110:$E$110</c:f>
              <c:strCache>
                <c:ptCount val="4"/>
                <c:pt idx="0">
                  <c:v>Lights</c:v>
                </c:pt>
                <c:pt idx="1">
                  <c:v>Noise</c:v>
                </c:pt>
                <c:pt idx="2">
                  <c:v>Play around Other People</c:v>
                </c:pt>
                <c:pt idx="3">
                  <c:v>Watching Others Play</c:v>
                </c:pt>
              </c:strCache>
            </c:strRef>
          </c:cat>
          <c:val>
            <c:numRef>
              <c:f>Sheet1!$B$114:$E$114</c:f>
              <c:numCache>
                <c:formatCode>0.00%</c:formatCode>
                <c:ptCount val="4"/>
                <c:pt idx="0">
                  <c:v>0.23</c:v>
                </c:pt>
                <c:pt idx="1">
                  <c:v>0.14</c:v>
                </c:pt>
                <c:pt idx="2">
                  <c:v>0.32</c:v>
                </c:pt>
                <c:pt idx="3">
                  <c:v>0.5</c:v>
                </c:pt>
              </c:numCache>
            </c:numRef>
          </c:val>
        </c:ser>
        <c:ser>
          <c:idx val="4"/>
          <c:order val="4"/>
          <c:tx>
            <c:strRef>
              <c:f>Sheet1!$A$115</c:f>
              <c:strCache>
                <c:ptCount val="1"/>
                <c:pt idx="0">
                  <c:v>Strongly Agree</c:v>
                </c:pt>
              </c:strCache>
            </c:strRef>
          </c:tx>
          <c:invertIfNegative val="0"/>
          <c:cat>
            <c:strRef>
              <c:f>Sheet1!$B$110:$E$110</c:f>
              <c:strCache>
                <c:ptCount val="4"/>
                <c:pt idx="0">
                  <c:v>Lights</c:v>
                </c:pt>
                <c:pt idx="1">
                  <c:v>Noise</c:v>
                </c:pt>
                <c:pt idx="2">
                  <c:v>Play around Other People</c:v>
                </c:pt>
                <c:pt idx="3">
                  <c:v>Watching Others Play</c:v>
                </c:pt>
              </c:strCache>
            </c:strRef>
          </c:cat>
          <c:val>
            <c:numRef>
              <c:f>Sheet1!$B$115:$E$115</c:f>
              <c:numCache>
                <c:formatCode>0.00%</c:formatCode>
                <c:ptCount val="4"/>
                <c:pt idx="0">
                  <c:v>0.0</c:v>
                </c:pt>
                <c:pt idx="1">
                  <c:v>0.0</c:v>
                </c:pt>
                <c:pt idx="2">
                  <c:v>0.0</c:v>
                </c:pt>
                <c:pt idx="3">
                  <c:v>0.09</c:v>
                </c:pt>
              </c:numCache>
            </c:numRef>
          </c:val>
        </c:ser>
        <c:dLbls>
          <c:showLegendKey val="0"/>
          <c:showVal val="0"/>
          <c:showCatName val="0"/>
          <c:showSerName val="0"/>
          <c:showPercent val="0"/>
          <c:showBubbleSize val="0"/>
        </c:dLbls>
        <c:gapWidth val="150"/>
        <c:axId val="2077194648"/>
        <c:axId val="-2117670888"/>
      </c:barChart>
      <c:catAx>
        <c:axId val="2077194648"/>
        <c:scaling>
          <c:orientation val="minMax"/>
        </c:scaling>
        <c:delete val="0"/>
        <c:axPos val="b"/>
        <c:majorTickMark val="none"/>
        <c:minorTickMark val="none"/>
        <c:tickLblPos val="nextTo"/>
        <c:txPr>
          <a:bodyPr/>
          <a:lstStyle/>
          <a:p>
            <a:pPr>
              <a:defRPr lang="ja-JP"/>
            </a:pPr>
            <a:endParaRPr lang="ja-JP"/>
          </a:p>
        </c:txPr>
        <c:crossAx val="-2117670888"/>
        <c:crosses val="autoZero"/>
        <c:auto val="1"/>
        <c:lblAlgn val="ctr"/>
        <c:lblOffset val="100"/>
        <c:noMultiLvlLbl val="0"/>
      </c:catAx>
      <c:valAx>
        <c:axId val="-2117670888"/>
        <c:scaling>
          <c:orientation val="minMax"/>
        </c:scaling>
        <c:delete val="0"/>
        <c:axPos val="l"/>
        <c:majorGridlines/>
        <c:numFmt formatCode="0.00%" sourceLinked="1"/>
        <c:majorTickMark val="none"/>
        <c:minorTickMark val="none"/>
        <c:tickLblPos val="nextTo"/>
        <c:txPr>
          <a:bodyPr/>
          <a:lstStyle/>
          <a:p>
            <a:pPr>
              <a:defRPr lang="ja-JP"/>
            </a:pPr>
            <a:endParaRPr lang="ja-JP"/>
          </a:p>
        </c:txPr>
        <c:crossAx val="2077194648"/>
        <c:crosses val="autoZero"/>
        <c:crossBetween val="between"/>
      </c:valAx>
    </c:plotArea>
    <c:legend>
      <c:legendPos val="r"/>
      <c:layout/>
      <c:overlay val="0"/>
      <c:txPr>
        <a:bodyPr/>
        <a:lstStyle/>
        <a:p>
          <a:pPr>
            <a:defRPr lang="ja-JP"/>
          </a:pPr>
          <a:endParaRPr lang="ja-JP"/>
        </a:p>
      </c:txPr>
    </c:legend>
    <c:plotVisOnly val="1"/>
    <c:dispBlanksAs val="gap"/>
    <c:showDLblsOverMax val="0"/>
  </c:chart>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lang="ja-JP"/>
            </a:pPr>
            <a:r>
              <a:rPr lang="en-US" dirty="0" smtClean="0"/>
              <a:t>American </a:t>
            </a:r>
            <a:r>
              <a:rPr lang="en-US" dirty="0"/>
              <a:t>Men</a:t>
            </a:r>
          </a:p>
        </c:rich>
      </c:tx>
      <c:layout/>
      <c:overlay val="0"/>
    </c:title>
    <c:autoTitleDeleted val="0"/>
    <c:plotArea>
      <c:layout/>
      <c:pieChart>
        <c:varyColors val="1"/>
        <c:ser>
          <c:idx val="0"/>
          <c:order val="0"/>
          <c:tx>
            <c:strRef>
              <c:f>Sheet1!$B$33</c:f>
              <c:strCache>
                <c:ptCount val="1"/>
                <c:pt idx="0">
                  <c:v>American males</c:v>
                </c:pt>
              </c:strCache>
            </c:strRef>
          </c:tx>
          <c:dLbls>
            <c:txPr>
              <a:bodyPr/>
              <a:lstStyle/>
              <a:p>
                <a:pPr>
                  <a:defRPr lang="ja-JP"/>
                </a:pPr>
                <a:endParaRPr lang="ja-JP"/>
              </a:p>
            </c:txPr>
            <c:showLegendKey val="0"/>
            <c:showVal val="0"/>
            <c:showCatName val="1"/>
            <c:showSerName val="0"/>
            <c:showPercent val="1"/>
            <c:showBubbleSize val="0"/>
            <c:showLeaderLines val="1"/>
          </c:dLbls>
          <c:cat>
            <c:strRef>
              <c:f>Sheet1!$A$34:$A$39</c:f>
              <c:strCache>
                <c:ptCount val="6"/>
                <c:pt idx="0">
                  <c:v>Crane games</c:v>
                </c:pt>
                <c:pt idx="1">
                  <c:v>Shooting games</c:v>
                </c:pt>
                <c:pt idx="2">
                  <c:v>Fighting games</c:v>
                </c:pt>
                <c:pt idx="3">
                  <c:v>Dance games</c:v>
                </c:pt>
                <c:pt idx="4">
                  <c:v>Pinball</c:v>
                </c:pt>
                <c:pt idx="5">
                  <c:v>Other</c:v>
                </c:pt>
              </c:strCache>
            </c:strRef>
          </c:cat>
          <c:val>
            <c:numRef>
              <c:f>Sheet1!$B$34:$B$39</c:f>
              <c:numCache>
                <c:formatCode>General</c:formatCode>
                <c:ptCount val="6"/>
                <c:pt idx="0">
                  <c:v>2.0</c:v>
                </c:pt>
                <c:pt idx="1">
                  <c:v>4.0</c:v>
                </c:pt>
                <c:pt idx="2">
                  <c:v>3.0</c:v>
                </c:pt>
                <c:pt idx="3">
                  <c:v>4.0</c:v>
                </c:pt>
                <c:pt idx="4">
                  <c:v>1.0</c:v>
                </c:pt>
                <c:pt idx="5">
                  <c:v>3.0</c:v>
                </c:pt>
              </c:numCache>
            </c:numRef>
          </c:val>
        </c:ser>
        <c:dLbls>
          <c:showLegendKey val="0"/>
          <c:showVal val="0"/>
          <c:showCatName val="1"/>
          <c:showSerName val="0"/>
          <c:showPercent val="1"/>
          <c:showBubbleSize val="0"/>
          <c:showLeaderLines val="1"/>
        </c:dLbls>
        <c:firstSliceAng val="0"/>
      </c:pieChart>
    </c:plotArea>
    <c:plotVisOnly val="1"/>
    <c:dispBlanksAs val="zero"/>
    <c:showDLblsOverMax val="0"/>
  </c:chart>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lang="ja-JP"/>
            </a:pPr>
            <a:r>
              <a:rPr lang="en-US" dirty="0" smtClean="0"/>
              <a:t>Japanese </a:t>
            </a:r>
            <a:r>
              <a:rPr lang="en-US" dirty="0"/>
              <a:t>Men</a:t>
            </a:r>
          </a:p>
        </c:rich>
      </c:tx>
      <c:layout/>
      <c:overlay val="0"/>
    </c:title>
    <c:autoTitleDeleted val="0"/>
    <c:plotArea>
      <c:layout/>
      <c:pieChart>
        <c:varyColors val="1"/>
        <c:ser>
          <c:idx val="0"/>
          <c:order val="0"/>
          <c:tx>
            <c:strRef>
              <c:f>Sheet1!$B$14</c:f>
              <c:strCache>
                <c:ptCount val="1"/>
                <c:pt idx="0">
                  <c:v>Japanese males</c:v>
                </c:pt>
              </c:strCache>
            </c:strRef>
          </c:tx>
          <c:dLbls>
            <c:txPr>
              <a:bodyPr/>
              <a:lstStyle/>
              <a:p>
                <a:pPr>
                  <a:defRPr lang="ja-JP"/>
                </a:pPr>
                <a:endParaRPr lang="ja-JP"/>
              </a:p>
            </c:txPr>
            <c:showLegendKey val="0"/>
            <c:showVal val="0"/>
            <c:showCatName val="1"/>
            <c:showSerName val="0"/>
            <c:showPercent val="1"/>
            <c:showBubbleSize val="0"/>
            <c:showLeaderLines val="1"/>
          </c:dLbls>
          <c:cat>
            <c:strRef>
              <c:f>Sheet1!$A$15:$A$18</c:f>
              <c:strCache>
                <c:ptCount val="4"/>
                <c:pt idx="0">
                  <c:v>Crane games</c:v>
                </c:pt>
                <c:pt idx="1">
                  <c:v>Shooting games</c:v>
                </c:pt>
                <c:pt idx="2">
                  <c:v>Dance games</c:v>
                </c:pt>
                <c:pt idx="3">
                  <c:v>Other</c:v>
                </c:pt>
              </c:strCache>
            </c:strRef>
          </c:cat>
          <c:val>
            <c:numRef>
              <c:f>Sheet1!$B$15:$B$18</c:f>
              <c:numCache>
                <c:formatCode>General</c:formatCode>
                <c:ptCount val="4"/>
                <c:pt idx="0">
                  <c:v>3.0</c:v>
                </c:pt>
                <c:pt idx="1">
                  <c:v>1.0</c:v>
                </c:pt>
                <c:pt idx="2">
                  <c:v>2.0</c:v>
                </c:pt>
                <c:pt idx="3">
                  <c:v>2.0</c:v>
                </c:pt>
              </c:numCache>
            </c:numRef>
          </c:val>
        </c:ser>
        <c:dLbls>
          <c:showLegendKey val="0"/>
          <c:showVal val="0"/>
          <c:showCatName val="1"/>
          <c:showSerName val="0"/>
          <c:showPercent val="1"/>
          <c:showBubbleSize val="0"/>
          <c:showLeaderLines val="1"/>
        </c:dLbls>
        <c:firstSliceAng val="0"/>
      </c:pieChart>
    </c:plotArea>
    <c:plotVisOnly val="1"/>
    <c:dispBlanksAs val="zero"/>
    <c:showDLblsOverMax val="0"/>
  </c:chart>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lang="ja-JP"/>
            </a:pPr>
            <a:r>
              <a:rPr lang="en-US" dirty="0" smtClean="0"/>
              <a:t>Japanese </a:t>
            </a:r>
            <a:r>
              <a:rPr lang="en-US" dirty="0"/>
              <a:t>Women</a:t>
            </a:r>
          </a:p>
        </c:rich>
      </c:tx>
      <c:layout/>
      <c:overlay val="0"/>
    </c:title>
    <c:autoTitleDeleted val="0"/>
    <c:plotArea>
      <c:layout/>
      <c:pieChart>
        <c:varyColors val="1"/>
        <c:ser>
          <c:idx val="0"/>
          <c:order val="0"/>
          <c:tx>
            <c:strRef>
              <c:f>Sheet1!$B$1</c:f>
              <c:strCache>
                <c:ptCount val="1"/>
                <c:pt idx="0">
                  <c:v>Japanese females</c:v>
                </c:pt>
              </c:strCache>
            </c:strRef>
          </c:tx>
          <c:dLbls>
            <c:dLbl>
              <c:idx val="0"/>
              <c:layout/>
              <c:tx>
                <c:rich>
                  <a:bodyPr/>
                  <a:lstStyle/>
                  <a:p>
                    <a:r>
                      <a:rPr lang="en-US" smtClean="0"/>
                      <a:t>Picture Machines</a:t>
                    </a:r>
                    <a:r>
                      <a:rPr lang="en-US" dirty="0"/>
                      <a:t>
86%</a:t>
                    </a:r>
                  </a:p>
                </c:rich>
              </c:tx>
              <c:showLegendKey val="0"/>
              <c:showVal val="0"/>
              <c:showCatName val="1"/>
              <c:showSerName val="0"/>
              <c:showPercent val="1"/>
              <c:showBubbleSize val="0"/>
            </c:dLbl>
            <c:txPr>
              <a:bodyPr/>
              <a:lstStyle/>
              <a:p>
                <a:pPr>
                  <a:defRPr lang="ja-JP"/>
                </a:pPr>
                <a:endParaRPr lang="ja-JP"/>
              </a:p>
            </c:txPr>
            <c:showLegendKey val="0"/>
            <c:showVal val="0"/>
            <c:showCatName val="1"/>
            <c:showSerName val="0"/>
            <c:showPercent val="1"/>
            <c:showBubbleSize val="0"/>
            <c:showLeaderLines val="1"/>
          </c:dLbls>
          <c:cat>
            <c:strRef>
              <c:f>Sheet1!$A$2:$A$3</c:f>
              <c:strCache>
                <c:ptCount val="2"/>
                <c:pt idx="0">
                  <c:v>Purikura</c:v>
                </c:pt>
                <c:pt idx="1">
                  <c:v>Crane games</c:v>
                </c:pt>
              </c:strCache>
            </c:strRef>
          </c:cat>
          <c:val>
            <c:numRef>
              <c:f>Sheet1!$B$2:$B$3</c:f>
              <c:numCache>
                <c:formatCode>#\ ??/??</c:formatCode>
                <c:ptCount val="2"/>
                <c:pt idx="0">
                  <c:v>0.857142857142857</c:v>
                </c:pt>
                <c:pt idx="1">
                  <c:v>0.142857142857143</c:v>
                </c:pt>
              </c:numCache>
            </c:numRef>
          </c:val>
        </c:ser>
        <c:dLbls>
          <c:showLegendKey val="0"/>
          <c:showVal val="0"/>
          <c:showCatName val="1"/>
          <c:showSerName val="0"/>
          <c:showPercent val="1"/>
          <c:showBubbleSize val="0"/>
          <c:showLeaderLines val="1"/>
        </c:dLbls>
        <c:firstSliceAng val="0"/>
      </c:pieChart>
    </c:plotArea>
    <c:plotVisOnly val="1"/>
    <c:dispBlanksAs val="zero"/>
    <c:showDLblsOverMax val="0"/>
  </c:chart>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lang="ja-JP"/>
            </a:pPr>
            <a:r>
              <a:rPr lang="en-US" dirty="0" smtClean="0"/>
              <a:t>American </a:t>
            </a:r>
            <a:r>
              <a:rPr lang="en-US" dirty="0"/>
              <a:t>Women</a:t>
            </a:r>
          </a:p>
        </c:rich>
      </c:tx>
      <c:layout/>
      <c:overlay val="0"/>
    </c:title>
    <c:autoTitleDeleted val="0"/>
    <c:plotArea>
      <c:layout/>
      <c:pieChart>
        <c:varyColors val="1"/>
        <c:ser>
          <c:idx val="0"/>
          <c:order val="0"/>
          <c:tx>
            <c:strRef>
              <c:f>Sheet1!$B$24</c:f>
              <c:strCache>
                <c:ptCount val="1"/>
                <c:pt idx="0">
                  <c:v>American females</c:v>
                </c:pt>
              </c:strCache>
            </c:strRef>
          </c:tx>
          <c:dLbls>
            <c:txPr>
              <a:bodyPr/>
              <a:lstStyle/>
              <a:p>
                <a:pPr>
                  <a:defRPr lang="ja-JP"/>
                </a:pPr>
                <a:endParaRPr lang="ja-JP"/>
              </a:p>
            </c:txPr>
            <c:showLegendKey val="0"/>
            <c:showVal val="0"/>
            <c:showCatName val="1"/>
            <c:showSerName val="0"/>
            <c:showPercent val="1"/>
            <c:showBubbleSize val="0"/>
            <c:showLeaderLines val="1"/>
          </c:dLbls>
          <c:cat>
            <c:strRef>
              <c:f>Sheet1!$A$25:$A$29</c:f>
              <c:strCache>
                <c:ptCount val="5"/>
                <c:pt idx="0">
                  <c:v>Crane games</c:v>
                </c:pt>
                <c:pt idx="1">
                  <c:v>Shooting games</c:v>
                </c:pt>
                <c:pt idx="2">
                  <c:v>Fighting games</c:v>
                </c:pt>
                <c:pt idx="3">
                  <c:v>Dance games</c:v>
                </c:pt>
                <c:pt idx="4">
                  <c:v>Picture Machines</c:v>
                </c:pt>
              </c:strCache>
            </c:strRef>
          </c:cat>
          <c:val>
            <c:numRef>
              <c:f>Sheet1!$B$25:$B$29</c:f>
              <c:numCache>
                <c:formatCode>General</c:formatCode>
                <c:ptCount val="5"/>
                <c:pt idx="0">
                  <c:v>3.0</c:v>
                </c:pt>
                <c:pt idx="1">
                  <c:v>4.0</c:v>
                </c:pt>
                <c:pt idx="2">
                  <c:v>2.0</c:v>
                </c:pt>
                <c:pt idx="3">
                  <c:v>2.0</c:v>
                </c:pt>
                <c:pt idx="4">
                  <c:v>2.0</c:v>
                </c:pt>
              </c:numCache>
            </c:numRef>
          </c:val>
        </c:ser>
        <c:dLbls>
          <c:showLegendKey val="0"/>
          <c:showVal val="0"/>
          <c:showCatName val="1"/>
          <c:showSerName val="0"/>
          <c:showPercent val="1"/>
          <c:showBubbleSize val="0"/>
          <c:showLeaderLines val="1"/>
        </c:dLbls>
        <c:firstSliceAng val="0"/>
      </c:pieChart>
    </c:plotArea>
    <c:plotVisOnly val="1"/>
    <c:dispBlanksAs val="zero"/>
    <c:showDLblsOverMax val="0"/>
  </c:chart>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title>
      <c:layout/>
      <c:overlay val="0"/>
      <c:txPr>
        <a:bodyPr/>
        <a:lstStyle/>
        <a:p>
          <a:pPr>
            <a:defRPr lang="ja-JP"/>
          </a:pPr>
          <a:endParaRPr lang="ja-JP"/>
        </a:p>
      </c:txPr>
    </c:title>
    <c:autoTitleDeleted val="0"/>
    <c:plotArea>
      <c:layout/>
      <c:barChart>
        <c:barDir val="col"/>
        <c:grouping val="clustered"/>
        <c:varyColors val="0"/>
        <c:ser>
          <c:idx val="0"/>
          <c:order val="0"/>
          <c:tx>
            <c:strRef>
              <c:f>Sheet1!$B$41</c:f>
              <c:strCache>
                <c:ptCount val="1"/>
                <c:pt idx="0">
                  <c:v>Percentage of American Respondents</c:v>
                </c:pt>
              </c:strCache>
            </c:strRef>
          </c:tx>
          <c:invertIfNegative val="0"/>
          <c:dLbls>
            <c:dLbl>
              <c:idx val="0"/>
              <c:layout/>
              <c:showLegendKey val="0"/>
              <c:showVal val="1"/>
              <c:showCatName val="0"/>
              <c:showSerName val="0"/>
              <c:showPercent val="0"/>
              <c:showBubbleSize val="0"/>
            </c:dLbl>
            <c:dLbl>
              <c:idx val="4"/>
              <c:layout/>
              <c:showLegendKey val="0"/>
              <c:showVal val="1"/>
              <c:showCatName val="0"/>
              <c:showSerName val="0"/>
              <c:showPercent val="0"/>
              <c:showBubbleSize val="0"/>
            </c:dLbl>
            <c:dLbl>
              <c:idx val="5"/>
              <c:layout>
                <c:manualLayout>
                  <c:x val="-0.00584795321637427"/>
                  <c:y val="-0.0686274509803921"/>
                </c:manualLayout>
              </c:layout>
              <c:showLegendKey val="0"/>
              <c:showVal val="1"/>
              <c:showCatName val="0"/>
              <c:showSerName val="0"/>
              <c:showPercent val="0"/>
              <c:showBubbleSize val="0"/>
            </c:dLbl>
            <c:txPr>
              <a:bodyPr/>
              <a:lstStyle/>
              <a:p>
                <a:pPr>
                  <a:defRPr lang="ja-JP"/>
                </a:pPr>
                <a:endParaRPr lang="ja-JP"/>
              </a:p>
            </c:txPr>
            <c:showLegendKey val="0"/>
            <c:showVal val="0"/>
            <c:showCatName val="0"/>
            <c:showSerName val="0"/>
            <c:showPercent val="0"/>
            <c:showBubbleSize val="0"/>
          </c:dLbls>
          <c:cat>
            <c:strRef>
              <c:f>Sheet1!$A$42:$A$48</c:f>
              <c:strCache>
                <c:ptCount val="7"/>
                <c:pt idx="0">
                  <c:v>Interesting</c:v>
                </c:pt>
                <c:pt idx="1">
                  <c:v>Popular</c:v>
                </c:pt>
                <c:pt idx="2">
                  <c:v>Easy to Play</c:v>
                </c:pt>
                <c:pt idx="3">
                  <c:v>Good at it</c:v>
                </c:pt>
                <c:pt idx="4">
                  <c:v>Fun w/ people</c:v>
                </c:pt>
                <c:pt idx="5">
                  <c:v>Game thrill</c:v>
                </c:pt>
                <c:pt idx="6">
                  <c:v>Impulse</c:v>
                </c:pt>
              </c:strCache>
            </c:strRef>
          </c:cat>
          <c:val>
            <c:numRef>
              <c:f>Sheet1!$B$42:$B$48</c:f>
              <c:numCache>
                <c:formatCode>0.00%</c:formatCode>
                <c:ptCount val="7"/>
                <c:pt idx="0">
                  <c:v>0.733333333333333</c:v>
                </c:pt>
                <c:pt idx="1">
                  <c:v>0.166666666666667</c:v>
                </c:pt>
                <c:pt idx="2">
                  <c:v>0.266666666666667</c:v>
                </c:pt>
                <c:pt idx="3">
                  <c:v>0.4</c:v>
                </c:pt>
                <c:pt idx="4">
                  <c:v>0.466666666666667</c:v>
                </c:pt>
                <c:pt idx="5">
                  <c:v>0.5</c:v>
                </c:pt>
                <c:pt idx="6">
                  <c:v>0.333333333333333</c:v>
                </c:pt>
              </c:numCache>
            </c:numRef>
          </c:val>
        </c:ser>
        <c:dLbls>
          <c:showLegendKey val="0"/>
          <c:showVal val="0"/>
          <c:showCatName val="0"/>
          <c:showSerName val="0"/>
          <c:showPercent val="0"/>
          <c:showBubbleSize val="0"/>
        </c:dLbls>
        <c:gapWidth val="150"/>
        <c:axId val="-2054771944"/>
        <c:axId val="-2054515224"/>
      </c:barChart>
      <c:catAx>
        <c:axId val="-2054771944"/>
        <c:scaling>
          <c:orientation val="minMax"/>
        </c:scaling>
        <c:delete val="0"/>
        <c:axPos val="b"/>
        <c:majorTickMark val="out"/>
        <c:minorTickMark val="none"/>
        <c:tickLblPos val="nextTo"/>
        <c:txPr>
          <a:bodyPr/>
          <a:lstStyle/>
          <a:p>
            <a:pPr>
              <a:defRPr lang="ja-JP"/>
            </a:pPr>
            <a:endParaRPr lang="ja-JP"/>
          </a:p>
        </c:txPr>
        <c:crossAx val="-2054515224"/>
        <c:crosses val="autoZero"/>
        <c:auto val="1"/>
        <c:lblAlgn val="ctr"/>
        <c:lblOffset val="100"/>
        <c:noMultiLvlLbl val="0"/>
      </c:catAx>
      <c:valAx>
        <c:axId val="-2054515224"/>
        <c:scaling>
          <c:orientation val="minMax"/>
        </c:scaling>
        <c:delete val="0"/>
        <c:axPos val="l"/>
        <c:majorGridlines/>
        <c:numFmt formatCode="0.00%" sourceLinked="1"/>
        <c:majorTickMark val="out"/>
        <c:minorTickMark val="none"/>
        <c:tickLblPos val="nextTo"/>
        <c:txPr>
          <a:bodyPr/>
          <a:lstStyle/>
          <a:p>
            <a:pPr>
              <a:defRPr lang="ja-JP"/>
            </a:pPr>
            <a:endParaRPr lang="ja-JP"/>
          </a:p>
        </c:txPr>
        <c:crossAx val="-2054771944"/>
        <c:crosses val="autoZero"/>
        <c:crossBetween val="between"/>
      </c:valAx>
    </c:plotArea>
    <c:legend>
      <c:legendPos val="r"/>
      <c:layout/>
      <c:overlay val="0"/>
      <c:txPr>
        <a:bodyPr/>
        <a:lstStyle/>
        <a:p>
          <a:pPr>
            <a:defRPr lang="ja-JP"/>
          </a:pPr>
          <a:endParaRPr lang="ja-JP"/>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lang="ja-JP"/>
            </a:pPr>
            <a:r>
              <a:rPr lang="en-US"/>
              <a:t>Japanese Frequency of Arcade Visits</a:t>
            </a:r>
          </a:p>
        </c:rich>
      </c:tx>
      <c:layout/>
      <c:overlay val="0"/>
    </c:title>
    <c:autoTitleDeleted val="0"/>
    <c:plotArea>
      <c:layout/>
      <c:barChart>
        <c:barDir val="bar"/>
        <c:grouping val="clustered"/>
        <c:varyColors val="0"/>
        <c:ser>
          <c:idx val="0"/>
          <c:order val="0"/>
          <c:tx>
            <c:strRef>
              <c:f>Sheet1!$B$68</c:f>
              <c:strCache>
                <c:ptCount val="1"/>
                <c:pt idx="0">
                  <c:v>Adult</c:v>
                </c:pt>
              </c:strCache>
            </c:strRef>
          </c:tx>
          <c:spPr>
            <a:solidFill>
              <a:schemeClr val="accent6"/>
            </a:solidFill>
          </c:spPr>
          <c:invertIfNegative val="0"/>
          <c:cat>
            <c:strRef>
              <c:f>Sheet1!$A$69:$A$72</c:f>
              <c:strCache>
                <c:ptCount val="4"/>
                <c:pt idx="0">
                  <c:v>Never</c:v>
                </c:pt>
                <c:pt idx="1">
                  <c:v>Yearly</c:v>
                </c:pt>
                <c:pt idx="2">
                  <c:v>Monthly</c:v>
                </c:pt>
                <c:pt idx="3">
                  <c:v>Weekly</c:v>
                </c:pt>
              </c:strCache>
            </c:strRef>
          </c:cat>
          <c:val>
            <c:numRef>
              <c:f>Sheet1!$B$69:$B$72</c:f>
              <c:numCache>
                <c:formatCode>0.00%</c:formatCode>
                <c:ptCount val="4"/>
                <c:pt idx="0">
                  <c:v>0.14</c:v>
                </c:pt>
                <c:pt idx="1">
                  <c:v>0.45</c:v>
                </c:pt>
                <c:pt idx="2">
                  <c:v>0.32</c:v>
                </c:pt>
                <c:pt idx="3">
                  <c:v>0.07</c:v>
                </c:pt>
              </c:numCache>
            </c:numRef>
          </c:val>
        </c:ser>
        <c:ser>
          <c:idx val="1"/>
          <c:order val="1"/>
          <c:tx>
            <c:strRef>
              <c:f>Sheet1!$C$68</c:f>
              <c:strCache>
                <c:ptCount val="1"/>
                <c:pt idx="0">
                  <c:v>Child</c:v>
                </c:pt>
              </c:strCache>
            </c:strRef>
          </c:tx>
          <c:spPr>
            <a:solidFill>
              <a:schemeClr val="accent2"/>
            </a:solidFill>
          </c:spPr>
          <c:invertIfNegative val="0"/>
          <c:cat>
            <c:strRef>
              <c:f>Sheet1!$A$69:$A$72</c:f>
              <c:strCache>
                <c:ptCount val="4"/>
                <c:pt idx="0">
                  <c:v>Never</c:v>
                </c:pt>
                <c:pt idx="1">
                  <c:v>Yearly</c:v>
                </c:pt>
                <c:pt idx="2">
                  <c:v>Monthly</c:v>
                </c:pt>
                <c:pt idx="3">
                  <c:v>Weekly</c:v>
                </c:pt>
              </c:strCache>
            </c:strRef>
          </c:cat>
          <c:val>
            <c:numRef>
              <c:f>Sheet1!$C$69:$C$72</c:f>
              <c:numCache>
                <c:formatCode>0.00%</c:formatCode>
                <c:ptCount val="4"/>
                <c:pt idx="0">
                  <c:v>0.05</c:v>
                </c:pt>
                <c:pt idx="1">
                  <c:v>0.32</c:v>
                </c:pt>
                <c:pt idx="2">
                  <c:v>0.5</c:v>
                </c:pt>
                <c:pt idx="3">
                  <c:v>0.14</c:v>
                </c:pt>
              </c:numCache>
            </c:numRef>
          </c:val>
        </c:ser>
        <c:dLbls>
          <c:showLegendKey val="0"/>
          <c:showVal val="1"/>
          <c:showCatName val="0"/>
          <c:showSerName val="0"/>
          <c:showPercent val="0"/>
          <c:showBubbleSize val="0"/>
        </c:dLbls>
        <c:gapWidth val="150"/>
        <c:overlap val="-25"/>
        <c:axId val="-2040851816"/>
        <c:axId val="-2041150248"/>
      </c:barChart>
      <c:catAx>
        <c:axId val="-2040851816"/>
        <c:scaling>
          <c:orientation val="minMax"/>
        </c:scaling>
        <c:delete val="0"/>
        <c:axPos val="l"/>
        <c:majorTickMark val="none"/>
        <c:minorTickMark val="none"/>
        <c:tickLblPos val="nextTo"/>
        <c:txPr>
          <a:bodyPr/>
          <a:lstStyle/>
          <a:p>
            <a:pPr>
              <a:defRPr lang="ja-JP"/>
            </a:pPr>
            <a:endParaRPr lang="ja-JP"/>
          </a:p>
        </c:txPr>
        <c:crossAx val="-2041150248"/>
        <c:crosses val="autoZero"/>
        <c:auto val="1"/>
        <c:lblAlgn val="ctr"/>
        <c:lblOffset val="100"/>
        <c:noMultiLvlLbl val="0"/>
      </c:catAx>
      <c:valAx>
        <c:axId val="-2041150248"/>
        <c:scaling>
          <c:orientation val="minMax"/>
        </c:scaling>
        <c:delete val="1"/>
        <c:axPos val="b"/>
        <c:numFmt formatCode="0.00%" sourceLinked="1"/>
        <c:majorTickMark val="out"/>
        <c:minorTickMark val="none"/>
        <c:tickLblPos val="nextTo"/>
        <c:crossAx val="-2040851816"/>
        <c:crosses val="autoZero"/>
        <c:crossBetween val="between"/>
      </c:valAx>
    </c:plotArea>
    <c:legend>
      <c:legendPos val="t"/>
      <c:layout/>
      <c:overlay val="0"/>
      <c:txPr>
        <a:bodyPr/>
        <a:lstStyle/>
        <a:p>
          <a:pPr>
            <a:defRPr lang="ja-JP"/>
          </a:pPr>
          <a:endParaRPr lang="ja-JP"/>
        </a:p>
      </c:txPr>
    </c:legend>
    <c:plotVisOnly val="1"/>
    <c:dispBlanksAs val="gap"/>
    <c:showDLblsOverMax val="0"/>
  </c:chart>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title>
      <c:layout/>
      <c:overlay val="0"/>
      <c:txPr>
        <a:bodyPr/>
        <a:lstStyle/>
        <a:p>
          <a:pPr>
            <a:defRPr lang="ja-JP"/>
          </a:pPr>
          <a:endParaRPr lang="ja-JP"/>
        </a:p>
      </c:txPr>
    </c:title>
    <c:autoTitleDeleted val="0"/>
    <c:plotArea>
      <c:layout/>
      <c:barChart>
        <c:barDir val="col"/>
        <c:grouping val="clustered"/>
        <c:varyColors val="0"/>
        <c:ser>
          <c:idx val="0"/>
          <c:order val="0"/>
          <c:tx>
            <c:strRef>
              <c:f>Sheet1!$B$51</c:f>
              <c:strCache>
                <c:ptCount val="1"/>
                <c:pt idx="0">
                  <c:v>Percentage of Japanese Respondents</c:v>
                </c:pt>
              </c:strCache>
            </c:strRef>
          </c:tx>
          <c:invertIfNegative val="0"/>
          <c:dLbls>
            <c:dLbl>
              <c:idx val="0"/>
              <c:layout/>
              <c:showLegendKey val="0"/>
              <c:showVal val="1"/>
              <c:showCatName val="0"/>
              <c:showSerName val="0"/>
              <c:showPercent val="0"/>
              <c:showBubbleSize val="0"/>
            </c:dLbl>
            <c:dLbl>
              <c:idx val="2"/>
              <c:layout/>
              <c:showLegendKey val="0"/>
              <c:showVal val="1"/>
              <c:showCatName val="0"/>
              <c:showSerName val="0"/>
              <c:showPercent val="0"/>
              <c:showBubbleSize val="0"/>
            </c:dLbl>
            <c:dLbl>
              <c:idx val="4"/>
              <c:layout/>
              <c:showLegendKey val="0"/>
              <c:showVal val="1"/>
              <c:showCatName val="0"/>
              <c:showSerName val="0"/>
              <c:showPercent val="0"/>
              <c:showBubbleSize val="0"/>
            </c:dLbl>
            <c:txPr>
              <a:bodyPr/>
              <a:lstStyle/>
              <a:p>
                <a:pPr>
                  <a:defRPr lang="ja-JP"/>
                </a:pPr>
                <a:endParaRPr lang="ja-JP"/>
              </a:p>
            </c:txPr>
            <c:showLegendKey val="0"/>
            <c:showVal val="0"/>
            <c:showCatName val="0"/>
            <c:showSerName val="0"/>
            <c:showPercent val="0"/>
            <c:showBubbleSize val="0"/>
          </c:dLbls>
          <c:cat>
            <c:strRef>
              <c:f>Sheet1!$A$52:$A$59</c:f>
              <c:strCache>
                <c:ptCount val="8"/>
                <c:pt idx="0">
                  <c:v>Interesting</c:v>
                </c:pt>
                <c:pt idx="1">
                  <c:v>Popular</c:v>
                </c:pt>
                <c:pt idx="2">
                  <c:v>Easy to Play</c:v>
                </c:pt>
                <c:pt idx="3">
                  <c:v>Good at it</c:v>
                </c:pt>
                <c:pt idx="4">
                  <c:v>Fun w/ people</c:v>
                </c:pt>
                <c:pt idx="5">
                  <c:v>Game thrill</c:v>
                </c:pt>
                <c:pt idx="6">
                  <c:v>Impulse</c:v>
                </c:pt>
                <c:pt idx="7">
                  <c:v>Other</c:v>
                </c:pt>
              </c:strCache>
            </c:strRef>
          </c:cat>
          <c:val>
            <c:numRef>
              <c:f>Sheet1!$B$52:$B$59</c:f>
              <c:numCache>
                <c:formatCode>0.000%</c:formatCode>
                <c:ptCount val="8"/>
                <c:pt idx="0">
                  <c:v>0.136363636363636</c:v>
                </c:pt>
                <c:pt idx="1">
                  <c:v>0.0</c:v>
                </c:pt>
                <c:pt idx="2">
                  <c:v>0.227272727272727</c:v>
                </c:pt>
                <c:pt idx="3">
                  <c:v>0.0454545454545455</c:v>
                </c:pt>
                <c:pt idx="4">
                  <c:v>0.636363636363636</c:v>
                </c:pt>
                <c:pt idx="5">
                  <c:v>0.090909090909091</c:v>
                </c:pt>
                <c:pt idx="6">
                  <c:v>0.0454545454545455</c:v>
                </c:pt>
                <c:pt idx="7">
                  <c:v>0.0454545454545455</c:v>
                </c:pt>
              </c:numCache>
            </c:numRef>
          </c:val>
        </c:ser>
        <c:dLbls>
          <c:showLegendKey val="0"/>
          <c:showVal val="0"/>
          <c:showCatName val="0"/>
          <c:showSerName val="0"/>
          <c:showPercent val="0"/>
          <c:showBubbleSize val="0"/>
        </c:dLbls>
        <c:gapWidth val="150"/>
        <c:axId val="-2117748040"/>
        <c:axId val="-2054665272"/>
      </c:barChart>
      <c:catAx>
        <c:axId val="-2117748040"/>
        <c:scaling>
          <c:orientation val="minMax"/>
        </c:scaling>
        <c:delete val="0"/>
        <c:axPos val="b"/>
        <c:majorTickMark val="out"/>
        <c:minorTickMark val="none"/>
        <c:tickLblPos val="nextTo"/>
        <c:txPr>
          <a:bodyPr/>
          <a:lstStyle/>
          <a:p>
            <a:pPr>
              <a:defRPr lang="ja-JP"/>
            </a:pPr>
            <a:endParaRPr lang="ja-JP"/>
          </a:p>
        </c:txPr>
        <c:crossAx val="-2054665272"/>
        <c:crosses val="autoZero"/>
        <c:auto val="1"/>
        <c:lblAlgn val="ctr"/>
        <c:lblOffset val="100"/>
        <c:noMultiLvlLbl val="0"/>
      </c:catAx>
      <c:valAx>
        <c:axId val="-2054665272"/>
        <c:scaling>
          <c:orientation val="minMax"/>
        </c:scaling>
        <c:delete val="0"/>
        <c:axPos val="l"/>
        <c:majorGridlines/>
        <c:numFmt formatCode="0.000%" sourceLinked="1"/>
        <c:majorTickMark val="out"/>
        <c:minorTickMark val="none"/>
        <c:tickLblPos val="nextTo"/>
        <c:txPr>
          <a:bodyPr/>
          <a:lstStyle/>
          <a:p>
            <a:pPr>
              <a:defRPr lang="ja-JP"/>
            </a:pPr>
            <a:endParaRPr lang="ja-JP"/>
          </a:p>
        </c:txPr>
        <c:crossAx val="-2117748040"/>
        <c:crosses val="autoZero"/>
        <c:crossBetween val="between"/>
      </c:valAx>
    </c:plotArea>
    <c:legend>
      <c:legendPos val="r"/>
      <c:layout/>
      <c:overlay val="0"/>
      <c:txPr>
        <a:bodyPr/>
        <a:lstStyle/>
        <a:p>
          <a:pPr>
            <a:defRPr lang="ja-JP"/>
          </a:pPr>
          <a:endParaRPr lang="ja-JP"/>
        </a:p>
      </c:txPr>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lang="ja-JP"/>
            </a:pPr>
            <a:r>
              <a:rPr lang="en-US"/>
              <a:t>Americans'</a:t>
            </a:r>
            <a:r>
              <a:rPr lang="en-US" baseline="0"/>
              <a:t> Time Spent at an Arcade during Childhood and Adulthood</a:t>
            </a:r>
          </a:p>
        </c:rich>
      </c:tx>
      <c:layout/>
      <c:overlay val="0"/>
    </c:title>
    <c:autoTitleDeleted val="0"/>
    <c:plotArea>
      <c:layout/>
      <c:barChart>
        <c:barDir val="bar"/>
        <c:grouping val="clustered"/>
        <c:varyColors val="0"/>
        <c:ser>
          <c:idx val="0"/>
          <c:order val="0"/>
          <c:tx>
            <c:strRef>
              <c:f>Sheet1!$B$74</c:f>
              <c:strCache>
                <c:ptCount val="1"/>
                <c:pt idx="0">
                  <c:v>Childhood</c:v>
                </c:pt>
              </c:strCache>
            </c:strRef>
          </c:tx>
          <c:spPr>
            <a:solidFill>
              <a:schemeClr val="accent6"/>
            </a:solidFill>
          </c:spPr>
          <c:invertIfNegative val="0"/>
          <c:cat>
            <c:strRef>
              <c:f>Sheet1!$A$75:$A$79</c:f>
              <c:strCache>
                <c:ptCount val="5"/>
                <c:pt idx="0">
                  <c:v>4+</c:v>
                </c:pt>
                <c:pt idx="1">
                  <c:v>3+</c:v>
                </c:pt>
                <c:pt idx="2">
                  <c:v>2+</c:v>
                </c:pt>
                <c:pt idx="3">
                  <c:v>1+</c:v>
                </c:pt>
                <c:pt idx="4">
                  <c:v>&lt;1 hour</c:v>
                </c:pt>
              </c:strCache>
            </c:strRef>
          </c:cat>
          <c:val>
            <c:numRef>
              <c:f>Sheet1!$B$75:$B$79</c:f>
              <c:numCache>
                <c:formatCode>0.00%</c:formatCode>
                <c:ptCount val="5"/>
                <c:pt idx="0">
                  <c:v>0.03</c:v>
                </c:pt>
                <c:pt idx="1">
                  <c:v>0.23</c:v>
                </c:pt>
                <c:pt idx="2">
                  <c:v>0.33</c:v>
                </c:pt>
                <c:pt idx="3">
                  <c:v>0.3</c:v>
                </c:pt>
                <c:pt idx="4">
                  <c:v>0.13</c:v>
                </c:pt>
              </c:numCache>
            </c:numRef>
          </c:val>
        </c:ser>
        <c:ser>
          <c:idx val="1"/>
          <c:order val="1"/>
          <c:tx>
            <c:strRef>
              <c:f>Sheet1!$C$74</c:f>
              <c:strCache>
                <c:ptCount val="1"/>
                <c:pt idx="0">
                  <c:v>Adulthood</c:v>
                </c:pt>
              </c:strCache>
            </c:strRef>
          </c:tx>
          <c:spPr>
            <a:solidFill>
              <a:schemeClr val="accent2"/>
            </a:solidFill>
          </c:spPr>
          <c:invertIfNegative val="0"/>
          <c:dLbls>
            <c:dLbl>
              <c:idx val="3"/>
              <c:layout>
                <c:manualLayout>
                  <c:x val="-0.0491803278688524"/>
                  <c:y val="-0.0296296296296297"/>
                </c:manualLayout>
              </c:layout>
              <c:showLegendKey val="0"/>
              <c:showVal val="1"/>
              <c:showCatName val="0"/>
              <c:showSerName val="0"/>
              <c:showPercent val="0"/>
              <c:showBubbleSize val="0"/>
            </c:dLbl>
            <c:txPr>
              <a:bodyPr/>
              <a:lstStyle/>
              <a:p>
                <a:pPr>
                  <a:defRPr lang="ja-JP"/>
                </a:pPr>
                <a:endParaRPr lang="ja-JP"/>
              </a:p>
            </c:txPr>
            <c:showLegendKey val="0"/>
            <c:showVal val="1"/>
            <c:showCatName val="0"/>
            <c:showSerName val="0"/>
            <c:showPercent val="0"/>
            <c:showBubbleSize val="0"/>
            <c:showLeaderLines val="0"/>
          </c:dLbls>
          <c:cat>
            <c:strRef>
              <c:f>Sheet1!$A$75:$A$79</c:f>
              <c:strCache>
                <c:ptCount val="5"/>
                <c:pt idx="0">
                  <c:v>4+</c:v>
                </c:pt>
                <c:pt idx="1">
                  <c:v>3+</c:v>
                </c:pt>
                <c:pt idx="2">
                  <c:v>2+</c:v>
                </c:pt>
                <c:pt idx="3">
                  <c:v>1+</c:v>
                </c:pt>
                <c:pt idx="4">
                  <c:v>&lt;1 hour</c:v>
                </c:pt>
              </c:strCache>
            </c:strRef>
          </c:cat>
          <c:val>
            <c:numRef>
              <c:f>Sheet1!$C$75:$C$79</c:f>
              <c:numCache>
                <c:formatCode>0.00%</c:formatCode>
                <c:ptCount val="5"/>
                <c:pt idx="0">
                  <c:v>0.0</c:v>
                </c:pt>
                <c:pt idx="1">
                  <c:v>0.17</c:v>
                </c:pt>
                <c:pt idx="2">
                  <c:v>0.27</c:v>
                </c:pt>
                <c:pt idx="3">
                  <c:v>0.37</c:v>
                </c:pt>
                <c:pt idx="4">
                  <c:v>0.2</c:v>
                </c:pt>
              </c:numCache>
            </c:numRef>
          </c:val>
        </c:ser>
        <c:dLbls>
          <c:showLegendKey val="0"/>
          <c:showVal val="1"/>
          <c:showCatName val="0"/>
          <c:showSerName val="0"/>
          <c:showPercent val="0"/>
          <c:showBubbleSize val="0"/>
        </c:dLbls>
        <c:gapWidth val="150"/>
        <c:overlap val="-25"/>
        <c:axId val="-2054982056"/>
        <c:axId val="-2054968824"/>
      </c:barChart>
      <c:catAx>
        <c:axId val="-2054982056"/>
        <c:scaling>
          <c:orientation val="minMax"/>
        </c:scaling>
        <c:delete val="0"/>
        <c:axPos val="l"/>
        <c:majorTickMark val="none"/>
        <c:minorTickMark val="none"/>
        <c:tickLblPos val="nextTo"/>
        <c:txPr>
          <a:bodyPr/>
          <a:lstStyle/>
          <a:p>
            <a:pPr>
              <a:defRPr lang="ja-JP"/>
            </a:pPr>
            <a:endParaRPr lang="ja-JP"/>
          </a:p>
        </c:txPr>
        <c:crossAx val="-2054968824"/>
        <c:crosses val="autoZero"/>
        <c:auto val="1"/>
        <c:lblAlgn val="ctr"/>
        <c:lblOffset val="100"/>
        <c:noMultiLvlLbl val="0"/>
      </c:catAx>
      <c:valAx>
        <c:axId val="-2054968824"/>
        <c:scaling>
          <c:orientation val="minMax"/>
        </c:scaling>
        <c:delete val="1"/>
        <c:axPos val="b"/>
        <c:numFmt formatCode="0.00%" sourceLinked="1"/>
        <c:majorTickMark val="none"/>
        <c:minorTickMark val="none"/>
        <c:tickLblPos val="nextTo"/>
        <c:crossAx val="-2054982056"/>
        <c:crosses val="autoZero"/>
        <c:crossBetween val="between"/>
      </c:valAx>
    </c:plotArea>
    <c:legend>
      <c:legendPos val="t"/>
      <c:layout/>
      <c:overlay val="0"/>
      <c:txPr>
        <a:bodyPr/>
        <a:lstStyle/>
        <a:p>
          <a:pPr>
            <a:defRPr lang="ja-JP"/>
          </a:pPr>
          <a:endParaRPr lang="ja-JP"/>
        </a:p>
      </c:txPr>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lang="ja-JP"/>
            </a:pPr>
            <a:r>
              <a:rPr lang="en-US"/>
              <a:t>Japanese</a:t>
            </a:r>
            <a:r>
              <a:rPr lang="en-US" baseline="0"/>
              <a:t> Time Spent at an Arcade during Childhood and Adulthood</a:t>
            </a:r>
            <a:endParaRPr lang="en-US"/>
          </a:p>
        </c:rich>
      </c:tx>
      <c:layout/>
      <c:overlay val="0"/>
    </c:title>
    <c:autoTitleDeleted val="0"/>
    <c:plotArea>
      <c:layout/>
      <c:barChart>
        <c:barDir val="bar"/>
        <c:grouping val="clustered"/>
        <c:varyColors val="0"/>
        <c:ser>
          <c:idx val="0"/>
          <c:order val="0"/>
          <c:tx>
            <c:strRef>
              <c:f>Sheet1!$B$81</c:f>
              <c:strCache>
                <c:ptCount val="1"/>
                <c:pt idx="0">
                  <c:v>Childhood</c:v>
                </c:pt>
              </c:strCache>
            </c:strRef>
          </c:tx>
          <c:spPr>
            <a:solidFill>
              <a:schemeClr val="accent6"/>
            </a:solidFill>
          </c:spPr>
          <c:invertIfNegative val="0"/>
          <c:cat>
            <c:strRef>
              <c:f>Sheet1!$A$82:$A$86</c:f>
              <c:strCache>
                <c:ptCount val="5"/>
                <c:pt idx="0">
                  <c:v>4+</c:v>
                </c:pt>
                <c:pt idx="1">
                  <c:v>3+</c:v>
                </c:pt>
                <c:pt idx="2">
                  <c:v>2+</c:v>
                </c:pt>
                <c:pt idx="3">
                  <c:v>1+</c:v>
                </c:pt>
                <c:pt idx="4">
                  <c:v>&lt;1 hour</c:v>
                </c:pt>
              </c:strCache>
            </c:strRef>
          </c:cat>
          <c:val>
            <c:numRef>
              <c:f>Sheet1!$B$82:$B$86</c:f>
              <c:numCache>
                <c:formatCode>0.00%</c:formatCode>
                <c:ptCount val="5"/>
                <c:pt idx="0">
                  <c:v>0.0</c:v>
                </c:pt>
                <c:pt idx="1">
                  <c:v>0.09</c:v>
                </c:pt>
                <c:pt idx="2">
                  <c:v>0.23</c:v>
                </c:pt>
                <c:pt idx="3">
                  <c:v>0.23</c:v>
                </c:pt>
                <c:pt idx="4">
                  <c:v>0.36</c:v>
                </c:pt>
              </c:numCache>
            </c:numRef>
          </c:val>
        </c:ser>
        <c:ser>
          <c:idx val="1"/>
          <c:order val="1"/>
          <c:tx>
            <c:strRef>
              <c:f>Sheet1!$C$81</c:f>
              <c:strCache>
                <c:ptCount val="1"/>
                <c:pt idx="0">
                  <c:v>Adulthood</c:v>
                </c:pt>
              </c:strCache>
            </c:strRef>
          </c:tx>
          <c:spPr>
            <a:solidFill>
              <a:schemeClr val="accent2"/>
            </a:solidFill>
          </c:spPr>
          <c:invertIfNegative val="0"/>
          <c:cat>
            <c:strRef>
              <c:f>Sheet1!$A$82:$A$86</c:f>
              <c:strCache>
                <c:ptCount val="5"/>
                <c:pt idx="0">
                  <c:v>4+</c:v>
                </c:pt>
                <c:pt idx="1">
                  <c:v>3+</c:v>
                </c:pt>
                <c:pt idx="2">
                  <c:v>2+</c:v>
                </c:pt>
                <c:pt idx="3">
                  <c:v>1+</c:v>
                </c:pt>
                <c:pt idx="4">
                  <c:v>&lt;1 hour</c:v>
                </c:pt>
              </c:strCache>
            </c:strRef>
          </c:cat>
          <c:val>
            <c:numRef>
              <c:f>Sheet1!$C$82:$C$86</c:f>
              <c:numCache>
                <c:formatCode>0.00%</c:formatCode>
                <c:ptCount val="5"/>
                <c:pt idx="0">
                  <c:v>0.0</c:v>
                </c:pt>
                <c:pt idx="1">
                  <c:v>0.05</c:v>
                </c:pt>
                <c:pt idx="2">
                  <c:v>0.18</c:v>
                </c:pt>
                <c:pt idx="3">
                  <c:v>0.18</c:v>
                </c:pt>
                <c:pt idx="4">
                  <c:v>0.5</c:v>
                </c:pt>
              </c:numCache>
            </c:numRef>
          </c:val>
        </c:ser>
        <c:dLbls>
          <c:showLegendKey val="0"/>
          <c:showVal val="1"/>
          <c:showCatName val="0"/>
          <c:showSerName val="0"/>
          <c:showPercent val="0"/>
          <c:showBubbleSize val="0"/>
        </c:dLbls>
        <c:gapWidth val="150"/>
        <c:overlap val="-25"/>
        <c:axId val="-2117586504"/>
        <c:axId val="-2054870088"/>
      </c:barChart>
      <c:catAx>
        <c:axId val="-2117586504"/>
        <c:scaling>
          <c:orientation val="minMax"/>
        </c:scaling>
        <c:delete val="0"/>
        <c:axPos val="l"/>
        <c:majorTickMark val="none"/>
        <c:minorTickMark val="none"/>
        <c:tickLblPos val="nextTo"/>
        <c:txPr>
          <a:bodyPr/>
          <a:lstStyle/>
          <a:p>
            <a:pPr>
              <a:defRPr lang="ja-JP"/>
            </a:pPr>
            <a:endParaRPr lang="ja-JP"/>
          </a:p>
        </c:txPr>
        <c:crossAx val="-2054870088"/>
        <c:crosses val="autoZero"/>
        <c:auto val="1"/>
        <c:lblAlgn val="ctr"/>
        <c:lblOffset val="100"/>
        <c:noMultiLvlLbl val="0"/>
      </c:catAx>
      <c:valAx>
        <c:axId val="-2054870088"/>
        <c:scaling>
          <c:orientation val="minMax"/>
        </c:scaling>
        <c:delete val="1"/>
        <c:axPos val="b"/>
        <c:numFmt formatCode="0.00%" sourceLinked="1"/>
        <c:majorTickMark val="none"/>
        <c:minorTickMark val="none"/>
        <c:tickLblPos val="nextTo"/>
        <c:crossAx val="-2117586504"/>
        <c:crosses val="autoZero"/>
        <c:crossBetween val="between"/>
      </c:valAx>
    </c:plotArea>
    <c:legend>
      <c:legendPos val="t"/>
      <c:layout/>
      <c:overlay val="0"/>
      <c:txPr>
        <a:bodyPr/>
        <a:lstStyle/>
        <a:p>
          <a:pPr>
            <a:defRPr lang="ja-JP"/>
          </a:pPr>
          <a:endParaRPr lang="ja-JP"/>
        </a:p>
      </c:txPr>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lang="ja-JP"/>
            </a:pPr>
            <a:r>
              <a:rPr lang="en-US"/>
              <a:t>American Responses</a:t>
            </a:r>
          </a:p>
        </c:rich>
      </c:tx>
      <c:layout/>
      <c:overlay val="0"/>
    </c:title>
    <c:autoTitleDeleted val="0"/>
    <c:plotArea>
      <c:layout/>
      <c:pieChart>
        <c:varyColors val="1"/>
        <c:ser>
          <c:idx val="0"/>
          <c:order val="0"/>
          <c:tx>
            <c:strRef>
              <c:f>Sheet1!$B$138</c:f>
              <c:strCache>
                <c:ptCount val="1"/>
                <c:pt idx="0">
                  <c:v>Responses</c:v>
                </c:pt>
              </c:strCache>
            </c:strRef>
          </c:tx>
          <c:dLbls>
            <c:txPr>
              <a:bodyPr/>
              <a:lstStyle/>
              <a:p>
                <a:pPr>
                  <a:defRPr lang="ja-JP"/>
                </a:pPr>
                <a:endParaRPr lang="ja-JP"/>
              </a:p>
            </c:txPr>
            <c:showLegendKey val="0"/>
            <c:showVal val="0"/>
            <c:showCatName val="0"/>
            <c:showSerName val="0"/>
            <c:showPercent val="1"/>
            <c:showBubbleSize val="0"/>
            <c:showLeaderLines val="1"/>
          </c:dLbls>
          <c:cat>
            <c:strRef>
              <c:f>Sheet1!$A$139:$A$142</c:f>
              <c:strCache>
                <c:ptCount val="4"/>
                <c:pt idx="0">
                  <c:v>More Now</c:v>
                </c:pt>
                <c:pt idx="1">
                  <c:v>Fewer Now</c:v>
                </c:pt>
                <c:pt idx="2">
                  <c:v>Don't Know</c:v>
                </c:pt>
                <c:pt idx="3">
                  <c:v>No Changes</c:v>
                </c:pt>
              </c:strCache>
            </c:strRef>
          </c:cat>
          <c:val>
            <c:numRef>
              <c:f>Sheet1!$B$139:$B$142</c:f>
              <c:numCache>
                <c:formatCode>0.0%</c:formatCode>
                <c:ptCount val="4"/>
                <c:pt idx="0">
                  <c:v>0.03</c:v>
                </c:pt>
                <c:pt idx="1">
                  <c:v>0.77</c:v>
                </c:pt>
                <c:pt idx="2">
                  <c:v>0.17</c:v>
                </c:pt>
                <c:pt idx="3">
                  <c:v>0.03</c:v>
                </c:pt>
              </c:numCache>
            </c:numRef>
          </c:val>
        </c:ser>
        <c:dLbls>
          <c:showLegendKey val="0"/>
          <c:showVal val="0"/>
          <c:showCatName val="0"/>
          <c:showSerName val="0"/>
          <c:showPercent val="1"/>
          <c:showBubbleSize val="0"/>
          <c:showLeaderLines val="1"/>
        </c:dLbls>
        <c:firstSliceAng val="0"/>
      </c:pieChart>
    </c:plotArea>
    <c:legend>
      <c:legendPos val="t"/>
      <c:layout/>
      <c:overlay val="0"/>
      <c:txPr>
        <a:bodyPr/>
        <a:lstStyle/>
        <a:p>
          <a:pPr>
            <a:defRPr lang="ja-JP"/>
          </a:pPr>
          <a:endParaRPr lang="ja-JP"/>
        </a:p>
      </c:txPr>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lang="ja-JP"/>
            </a:pPr>
            <a:r>
              <a:rPr lang="en-US"/>
              <a:t>Japanese Responses</a:t>
            </a:r>
          </a:p>
        </c:rich>
      </c:tx>
      <c:layout/>
      <c:overlay val="0"/>
    </c:title>
    <c:autoTitleDeleted val="0"/>
    <c:plotArea>
      <c:layout/>
      <c:pieChart>
        <c:varyColors val="1"/>
        <c:ser>
          <c:idx val="0"/>
          <c:order val="0"/>
          <c:tx>
            <c:strRef>
              <c:f>Sheet1!$B$145</c:f>
              <c:strCache>
                <c:ptCount val="1"/>
                <c:pt idx="0">
                  <c:v>Responses</c:v>
                </c:pt>
              </c:strCache>
            </c:strRef>
          </c:tx>
          <c:dLbls>
            <c:txPr>
              <a:bodyPr/>
              <a:lstStyle/>
              <a:p>
                <a:pPr>
                  <a:defRPr lang="ja-JP"/>
                </a:pPr>
                <a:endParaRPr lang="ja-JP"/>
              </a:p>
            </c:txPr>
            <c:showLegendKey val="0"/>
            <c:showVal val="0"/>
            <c:showCatName val="0"/>
            <c:showSerName val="0"/>
            <c:showPercent val="1"/>
            <c:showBubbleSize val="0"/>
            <c:showLeaderLines val="1"/>
          </c:dLbls>
          <c:cat>
            <c:strRef>
              <c:f>Sheet1!$A$146:$A$150</c:f>
              <c:strCache>
                <c:ptCount val="5"/>
                <c:pt idx="0">
                  <c:v>More Now</c:v>
                </c:pt>
                <c:pt idx="1">
                  <c:v>Fewer Now</c:v>
                </c:pt>
                <c:pt idx="2">
                  <c:v>Don't Know</c:v>
                </c:pt>
                <c:pt idx="3">
                  <c:v>No Changes</c:v>
                </c:pt>
                <c:pt idx="4">
                  <c:v>Never Had Arcades</c:v>
                </c:pt>
              </c:strCache>
            </c:strRef>
          </c:cat>
          <c:val>
            <c:numRef>
              <c:f>Sheet1!$B$146:$B$150</c:f>
              <c:numCache>
                <c:formatCode>0.0%</c:formatCode>
                <c:ptCount val="5"/>
                <c:pt idx="0">
                  <c:v>0.27</c:v>
                </c:pt>
                <c:pt idx="1">
                  <c:v>0.14</c:v>
                </c:pt>
                <c:pt idx="2">
                  <c:v>0.41</c:v>
                </c:pt>
                <c:pt idx="3">
                  <c:v>0.14</c:v>
                </c:pt>
                <c:pt idx="4">
                  <c:v>0.05</c:v>
                </c:pt>
              </c:numCache>
            </c:numRef>
          </c:val>
        </c:ser>
        <c:dLbls>
          <c:showLegendKey val="0"/>
          <c:showVal val="0"/>
          <c:showCatName val="0"/>
          <c:showSerName val="0"/>
          <c:showPercent val="1"/>
          <c:showBubbleSize val="0"/>
          <c:showLeaderLines val="1"/>
        </c:dLbls>
        <c:firstSliceAng val="0"/>
      </c:pieChart>
    </c:plotArea>
    <c:legend>
      <c:legendPos val="t"/>
      <c:layout/>
      <c:overlay val="0"/>
      <c:txPr>
        <a:bodyPr/>
        <a:lstStyle/>
        <a:p>
          <a:pPr>
            <a:defRPr lang="ja-JP"/>
          </a:pPr>
          <a:endParaRPr lang="ja-JP"/>
        </a:p>
      </c:txPr>
    </c:legend>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ja-JP"/>
            </a:pPr>
            <a:r>
              <a:rPr lang="en-US"/>
              <a:t>Childhood</a:t>
            </a:r>
            <a:r>
              <a:rPr lang="en-US" baseline="0"/>
              <a:t> Ownership of Consoles</a:t>
            </a:r>
          </a:p>
        </c:rich>
      </c:tx>
      <c:layout/>
      <c:overlay val="0"/>
    </c:title>
    <c:autoTitleDeleted val="0"/>
    <c:plotArea>
      <c:layout/>
      <c:barChart>
        <c:barDir val="bar"/>
        <c:grouping val="clustered"/>
        <c:varyColors val="0"/>
        <c:ser>
          <c:idx val="1"/>
          <c:order val="0"/>
          <c:tx>
            <c:strRef>
              <c:f>Sheet1!$C$1</c:f>
              <c:strCache>
                <c:ptCount val="1"/>
                <c:pt idx="0">
                  <c:v>No</c:v>
                </c:pt>
              </c:strCache>
            </c:strRef>
          </c:tx>
          <c:invertIfNegative val="0"/>
          <c:cat>
            <c:strRef>
              <c:f>Sheet1!$A$2:$A$3</c:f>
              <c:strCache>
                <c:ptCount val="2"/>
                <c:pt idx="0">
                  <c:v>US</c:v>
                </c:pt>
                <c:pt idx="1">
                  <c:v>Japan</c:v>
                </c:pt>
              </c:strCache>
            </c:strRef>
          </c:cat>
          <c:val>
            <c:numRef>
              <c:f>Sheet1!$C$2:$C$3</c:f>
              <c:numCache>
                <c:formatCode>0%</c:formatCode>
                <c:ptCount val="2"/>
                <c:pt idx="0">
                  <c:v>0.03</c:v>
                </c:pt>
                <c:pt idx="1">
                  <c:v>0.09</c:v>
                </c:pt>
              </c:numCache>
            </c:numRef>
          </c:val>
        </c:ser>
        <c:ser>
          <c:idx val="0"/>
          <c:order val="1"/>
          <c:tx>
            <c:strRef>
              <c:f>Sheet1!$B$1</c:f>
              <c:strCache>
                <c:ptCount val="1"/>
                <c:pt idx="0">
                  <c:v>Yes</c:v>
                </c:pt>
              </c:strCache>
            </c:strRef>
          </c:tx>
          <c:invertIfNegative val="0"/>
          <c:cat>
            <c:strRef>
              <c:f>Sheet1!$A$2:$A$3</c:f>
              <c:strCache>
                <c:ptCount val="2"/>
                <c:pt idx="0">
                  <c:v>US</c:v>
                </c:pt>
                <c:pt idx="1">
                  <c:v>Japan</c:v>
                </c:pt>
              </c:strCache>
            </c:strRef>
          </c:cat>
          <c:val>
            <c:numRef>
              <c:f>Sheet1!$B$2:$B$3</c:f>
              <c:numCache>
                <c:formatCode>0%</c:formatCode>
                <c:ptCount val="2"/>
                <c:pt idx="0">
                  <c:v>0.97</c:v>
                </c:pt>
                <c:pt idx="1">
                  <c:v>0.91</c:v>
                </c:pt>
              </c:numCache>
            </c:numRef>
          </c:val>
        </c:ser>
        <c:dLbls>
          <c:showLegendKey val="0"/>
          <c:showVal val="1"/>
          <c:showCatName val="0"/>
          <c:showSerName val="0"/>
          <c:showPercent val="0"/>
          <c:showBubbleSize val="0"/>
        </c:dLbls>
        <c:gapWidth val="150"/>
        <c:overlap val="-25"/>
        <c:axId val="-2054583064"/>
        <c:axId val="-2054957864"/>
      </c:barChart>
      <c:catAx>
        <c:axId val="-2054583064"/>
        <c:scaling>
          <c:orientation val="minMax"/>
        </c:scaling>
        <c:delete val="0"/>
        <c:axPos val="l"/>
        <c:majorTickMark val="none"/>
        <c:minorTickMark val="none"/>
        <c:tickLblPos val="nextTo"/>
        <c:txPr>
          <a:bodyPr/>
          <a:lstStyle/>
          <a:p>
            <a:pPr>
              <a:defRPr lang="ja-JP"/>
            </a:pPr>
            <a:endParaRPr lang="ja-JP"/>
          </a:p>
        </c:txPr>
        <c:crossAx val="-2054957864"/>
        <c:crosses val="autoZero"/>
        <c:auto val="1"/>
        <c:lblAlgn val="ctr"/>
        <c:lblOffset val="100"/>
        <c:noMultiLvlLbl val="0"/>
      </c:catAx>
      <c:valAx>
        <c:axId val="-2054957864"/>
        <c:scaling>
          <c:orientation val="minMax"/>
        </c:scaling>
        <c:delete val="1"/>
        <c:axPos val="b"/>
        <c:numFmt formatCode="0%" sourceLinked="1"/>
        <c:majorTickMark val="none"/>
        <c:minorTickMark val="none"/>
        <c:tickLblPos val="none"/>
        <c:crossAx val="-2054583064"/>
        <c:crosses val="autoZero"/>
        <c:crossBetween val="between"/>
      </c:valAx>
    </c:plotArea>
    <c:legend>
      <c:legendPos val="t"/>
      <c:layout/>
      <c:overlay val="0"/>
      <c:txPr>
        <a:bodyPr/>
        <a:lstStyle/>
        <a:p>
          <a:pPr>
            <a:defRPr lang="ja-JP"/>
          </a:pPr>
          <a:endParaRPr lang="ja-JP"/>
        </a:p>
      </c:txPr>
    </c:legend>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ja-JP"/>
            </a:pPr>
            <a:r>
              <a:rPr lang="en-US"/>
              <a:t>Current Ownership of Consoles </a:t>
            </a:r>
          </a:p>
        </c:rich>
      </c:tx>
      <c:layout/>
      <c:overlay val="0"/>
    </c:title>
    <c:autoTitleDeleted val="0"/>
    <c:plotArea>
      <c:layout/>
      <c:barChart>
        <c:barDir val="bar"/>
        <c:grouping val="clustered"/>
        <c:varyColors val="0"/>
        <c:ser>
          <c:idx val="1"/>
          <c:order val="0"/>
          <c:tx>
            <c:strRef>
              <c:f>Sheet1!$C$6</c:f>
              <c:strCache>
                <c:ptCount val="1"/>
                <c:pt idx="0">
                  <c:v>No</c:v>
                </c:pt>
              </c:strCache>
            </c:strRef>
          </c:tx>
          <c:invertIfNegative val="0"/>
          <c:cat>
            <c:strRef>
              <c:f>Sheet1!$A$7:$A$8</c:f>
              <c:strCache>
                <c:ptCount val="2"/>
                <c:pt idx="0">
                  <c:v>US</c:v>
                </c:pt>
                <c:pt idx="1">
                  <c:v>Japan</c:v>
                </c:pt>
              </c:strCache>
            </c:strRef>
          </c:cat>
          <c:val>
            <c:numRef>
              <c:f>Sheet1!$C$7:$C$8</c:f>
              <c:numCache>
                <c:formatCode>0%</c:formatCode>
                <c:ptCount val="2"/>
                <c:pt idx="0">
                  <c:v>0.13</c:v>
                </c:pt>
                <c:pt idx="1">
                  <c:v>0.36</c:v>
                </c:pt>
              </c:numCache>
            </c:numRef>
          </c:val>
        </c:ser>
        <c:ser>
          <c:idx val="0"/>
          <c:order val="1"/>
          <c:tx>
            <c:strRef>
              <c:f>Sheet1!$B$6</c:f>
              <c:strCache>
                <c:ptCount val="1"/>
                <c:pt idx="0">
                  <c:v>Yes</c:v>
                </c:pt>
              </c:strCache>
            </c:strRef>
          </c:tx>
          <c:invertIfNegative val="0"/>
          <c:cat>
            <c:strRef>
              <c:f>Sheet1!$A$7:$A$8</c:f>
              <c:strCache>
                <c:ptCount val="2"/>
                <c:pt idx="0">
                  <c:v>US</c:v>
                </c:pt>
                <c:pt idx="1">
                  <c:v>Japan</c:v>
                </c:pt>
              </c:strCache>
            </c:strRef>
          </c:cat>
          <c:val>
            <c:numRef>
              <c:f>Sheet1!$B$7:$B$8</c:f>
              <c:numCache>
                <c:formatCode>0%</c:formatCode>
                <c:ptCount val="2"/>
                <c:pt idx="0">
                  <c:v>0.87</c:v>
                </c:pt>
                <c:pt idx="1">
                  <c:v>0.64</c:v>
                </c:pt>
              </c:numCache>
            </c:numRef>
          </c:val>
        </c:ser>
        <c:dLbls>
          <c:showLegendKey val="0"/>
          <c:showVal val="1"/>
          <c:showCatName val="0"/>
          <c:showSerName val="0"/>
          <c:showPercent val="0"/>
          <c:showBubbleSize val="0"/>
        </c:dLbls>
        <c:gapWidth val="150"/>
        <c:overlap val="-25"/>
        <c:axId val="-2117860344"/>
        <c:axId val="-2054904680"/>
      </c:barChart>
      <c:catAx>
        <c:axId val="-2117860344"/>
        <c:scaling>
          <c:orientation val="minMax"/>
        </c:scaling>
        <c:delete val="0"/>
        <c:axPos val="l"/>
        <c:majorTickMark val="none"/>
        <c:minorTickMark val="none"/>
        <c:tickLblPos val="nextTo"/>
        <c:txPr>
          <a:bodyPr/>
          <a:lstStyle/>
          <a:p>
            <a:pPr>
              <a:defRPr lang="ja-JP"/>
            </a:pPr>
            <a:endParaRPr lang="ja-JP"/>
          </a:p>
        </c:txPr>
        <c:crossAx val="-2054904680"/>
        <c:crosses val="autoZero"/>
        <c:auto val="1"/>
        <c:lblAlgn val="ctr"/>
        <c:lblOffset val="100"/>
        <c:noMultiLvlLbl val="0"/>
      </c:catAx>
      <c:valAx>
        <c:axId val="-2054904680"/>
        <c:scaling>
          <c:orientation val="minMax"/>
        </c:scaling>
        <c:delete val="1"/>
        <c:axPos val="b"/>
        <c:numFmt formatCode="0%" sourceLinked="1"/>
        <c:majorTickMark val="out"/>
        <c:minorTickMark val="none"/>
        <c:tickLblPos val="none"/>
        <c:crossAx val="-2117860344"/>
        <c:crosses val="autoZero"/>
        <c:crossBetween val="between"/>
      </c:valAx>
    </c:plotArea>
    <c:legend>
      <c:legendPos val="t"/>
      <c:layout/>
      <c:overlay val="0"/>
      <c:txPr>
        <a:bodyPr/>
        <a:lstStyle/>
        <a:p>
          <a:pPr>
            <a:defRPr lang="ja-JP"/>
          </a:pPr>
          <a:endParaRPr lang="ja-JP"/>
        </a:p>
      </c:txPr>
    </c:legend>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ja-JP"/>
            </a:pPr>
            <a:r>
              <a:rPr lang="en-US"/>
              <a:t>How Often Console Games Were</a:t>
            </a:r>
            <a:r>
              <a:rPr lang="en-US" baseline="0"/>
              <a:t> Played with Others as Children</a:t>
            </a:r>
            <a:endParaRPr lang="en-US"/>
          </a:p>
        </c:rich>
      </c:tx>
      <c:layout/>
      <c:overlay val="0"/>
    </c:title>
    <c:autoTitleDeleted val="0"/>
    <c:plotArea>
      <c:layout/>
      <c:barChart>
        <c:barDir val="col"/>
        <c:grouping val="clustered"/>
        <c:varyColors val="0"/>
        <c:ser>
          <c:idx val="0"/>
          <c:order val="0"/>
          <c:tx>
            <c:strRef>
              <c:f>Sheet1!$E$2</c:f>
              <c:strCache>
                <c:ptCount val="1"/>
                <c:pt idx="0">
                  <c:v>US</c:v>
                </c:pt>
              </c:strCache>
            </c:strRef>
          </c:tx>
          <c:invertIfNegative val="0"/>
          <c:cat>
            <c:strRef>
              <c:f>Sheet1!$F$1:$I$1</c:f>
              <c:strCache>
                <c:ptCount val="4"/>
                <c:pt idx="0">
                  <c:v>Frequently</c:v>
                </c:pt>
                <c:pt idx="1">
                  <c:v>Occasionally</c:v>
                </c:pt>
                <c:pt idx="2">
                  <c:v>Rarely</c:v>
                </c:pt>
                <c:pt idx="3">
                  <c:v>Never</c:v>
                </c:pt>
              </c:strCache>
            </c:strRef>
          </c:cat>
          <c:val>
            <c:numRef>
              <c:f>Sheet1!$F$2:$I$2</c:f>
              <c:numCache>
                <c:formatCode>0.00%</c:formatCode>
                <c:ptCount val="4"/>
                <c:pt idx="0">
                  <c:v>0.67</c:v>
                </c:pt>
                <c:pt idx="1">
                  <c:v>0.23</c:v>
                </c:pt>
                <c:pt idx="2">
                  <c:v>0.1</c:v>
                </c:pt>
              </c:numCache>
            </c:numRef>
          </c:val>
        </c:ser>
        <c:ser>
          <c:idx val="1"/>
          <c:order val="1"/>
          <c:tx>
            <c:strRef>
              <c:f>Sheet1!$E$3</c:f>
              <c:strCache>
                <c:ptCount val="1"/>
                <c:pt idx="0">
                  <c:v>Japan</c:v>
                </c:pt>
              </c:strCache>
            </c:strRef>
          </c:tx>
          <c:spPr>
            <a:solidFill>
              <a:schemeClr val="accent6"/>
            </a:solidFill>
          </c:spPr>
          <c:invertIfNegative val="0"/>
          <c:cat>
            <c:strRef>
              <c:f>Sheet1!$F$1:$I$1</c:f>
              <c:strCache>
                <c:ptCount val="4"/>
                <c:pt idx="0">
                  <c:v>Frequently</c:v>
                </c:pt>
                <c:pt idx="1">
                  <c:v>Occasionally</c:v>
                </c:pt>
                <c:pt idx="2">
                  <c:v>Rarely</c:v>
                </c:pt>
                <c:pt idx="3">
                  <c:v>Never</c:v>
                </c:pt>
              </c:strCache>
            </c:strRef>
          </c:cat>
          <c:val>
            <c:numRef>
              <c:f>Sheet1!$F$3:$I$3</c:f>
              <c:numCache>
                <c:formatCode>0.00%</c:formatCode>
                <c:ptCount val="4"/>
                <c:pt idx="0">
                  <c:v>0.73</c:v>
                </c:pt>
                <c:pt idx="1">
                  <c:v>0.09</c:v>
                </c:pt>
                <c:pt idx="2">
                  <c:v>0.0</c:v>
                </c:pt>
                <c:pt idx="3">
                  <c:v>0.18</c:v>
                </c:pt>
              </c:numCache>
            </c:numRef>
          </c:val>
        </c:ser>
        <c:dLbls>
          <c:showLegendKey val="0"/>
          <c:showVal val="1"/>
          <c:showCatName val="0"/>
          <c:showSerName val="0"/>
          <c:showPercent val="0"/>
          <c:showBubbleSize val="0"/>
        </c:dLbls>
        <c:gapWidth val="150"/>
        <c:overlap val="-25"/>
        <c:axId val="-2054924728"/>
        <c:axId val="-2054447656"/>
      </c:barChart>
      <c:catAx>
        <c:axId val="-2054924728"/>
        <c:scaling>
          <c:orientation val="minMax"/>
        </c:scaling>
        <c:delete val="0"/>
        <c:axPos val="b"/>
        <c:majorTickMark val="none"/>
        <c:minorTickMark val="none"/>
        <c:tickLblPos val="nextTo"/>
        <c:txPr>
          <a:bodyPr/>
          <a:lstStyle/>
          <a:p>
            <a:pPr>
              <a:defRPr lang="ja-JP"/>
            </a:pPr>
            <a:endParaRPr lang="ja-JP"/>
          </a:p>
        </c:txPr>
        <c:crossAx val="-2054447656"/>
        <c:crosses val="autoZero"/>
        <c:auto val="1"/>
        <c:lblAlgn val="ctr"/>
        <c:lblOffset val="100"/>
        <c:noMultiLvlLbl val="0"/>
      </c:catAx>
      <c:valAx>
        <c:axId val="-2054447656"/>
        <c:scaling>
          <c:orientation val="minMax"/>
        </c:scaling>
        <c:delete val="1"/>
        <c:axPos val="l"/>
        <c:numFmt formatCode="0.00%" sourceLinked="1"/>
        <c:majorTickMark val="out"/>
        <c:minorTickMark val="none"/>
        <c:tickLblPos val="none"/>
        <c:crossAx val="-2054924728"/>
        <c:crosses val="autoZero"/>
        <c:crossBetween val="between"/>
      </c:valAx>
    </c:plotArea>
    <c:legend>
      <c:legendPos val="t"/>
      <c:layout/>
      <c:overlay val="0"/>
      <c:txPr>
        <a:bodyPr/>
        <a:lstStyle/>
        <a:p>
          <a:pPr>
            <a:defRPr lang="ja-JP"/>
          </a:pPr>
          <a:endParaRPr lang="ja-JP"/>
        </a:p>
      </c:txPr>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DC3CEB53-D5D7-42B8-9B6A-133889486BAB}" type="datetimeFigureOut">
              <a:rPr lang="en-US" smtClean="0"/>
              <a:pPr/>
              <a:t>5/9/14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91B8B4A4-C80E-41F8-AA99-13421017D738}" type="slidenum">
              <a:rPr lang="en-US" smtClean="0"/>
              <a:pPr/>
              <a:t>‹#›</a:t>
            </a:fld>
            <a:endParaRPr lang="en-US"/>
          </a:p>
        </p:txBody>
      </p:sp>
    </p:spTree>
    <p:extLst>
      <p:ext uri="{BB962C8B-B14F-4D97-AF65-F5344CB8AC3E}">
        <p14:creationId xmlns:p14="http://schemas.microsoft.com/office/powerpoint/2010/main" val="1167542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36CCAF7E-0FA6-414F-AE72-640F083FF4BA}" type="datetimeFigureOut">
              <a:rPr lang="en-US" smtClean="0"/>
              <a:pPr/>
              <a:t>5/9/14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CCAF7E-0FA6-414F-AE72-640F083FF4BA}" type="datetimeFigureOut">
              <a:rPr lang="en-US" smtClean="0"/>
              <a:pPr/>
              <a:t>5/9/14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08E85-B930-49E8-9078-CC4505CBA62C}" type="slidenum">
              <a:rPr lang="en-US" smtClean="0"/>
              <a:pPr/>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36CCAF7E-0FA6-414F-AE72-640F083FF4BA}" type="datetimeFigureOut">
              <a:rPr lang="en-US" smtClean="0"/>
              <a:pPr/>
              <a:t>5/9/14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08E85-B930-49E8-9078-CC4505CBA62C}"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36CCAF7E-0FA6-414F-AE72-640F083FF4BA}" type="datetimeFigureOut">
              <a:rPr lang="en-US" smtClean="0"/>
              <a:pPr/>
              <a:t>5/9/14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08E85-B930-49E8-9078-CC4505CBA62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36CCAF7E-0FA6-414F-AE72-640F083FF4BA}" type="datetimeFigureOut">
              <a:rPr lang="en-US" smtClean="0"/>
              <a:pPr/>
              <a:t>5/9/14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08E85-B930-49E8-9078-CC4505CBA62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36CCAF7E-0FA6-414F-AE72-640F083FF4BA}" type="datetimeFigureOut">
              <a:rPr lang="en-US" smtClean="0"/>
              <a:pPr/>
              <a:t>5/9/14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CCAF7E-0FA6-414F-AE72-640F083FF4BA}" type="datetimeFigureOut">
              <a:rPr lang="en-US" smtClean="0"/>
              <a:pPr/>
              <a:t>5/9/14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36CCAF7E-0FA6-414F-AE72-640F083FF4BA}" type="datetimeFigureOut">
              <a:rPr lang="en-US" smtClean="0"/>
              <a:pPr/>
              <a:t>5/9/14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08E85-B930-49E8-9078-CC4505CBA62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36CCAF7E-0FA6-414F-AE72-640F083FF4BA}" type="datetimeFigureOut">
              <a:rPr lang="en-US" smtClean="0"/>
              <a:pPr/>
              <a:t>5/9/14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F08E85-B930-49E8-9078-CC4505CBA62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36CCAF7E-0FA6-414F-AE72-640F083FF4BA}" type="datetimeFigureOut">
              <a:rPr lang="en-US" smtClean="0"/>
              <a:pPr/>
              <a:t>5/9/14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F08E85-B930-49E8-9078-CC4505CBA62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CCAF7E-0FA6-414F-AE72-640F083FF4BA}" type="datetimeFigureOut">
              <a:rPr lang="en-US" smtClean="0"/>
              <a:pPr/>
              <a:t>5/9/14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F08E85-B930-49E8-9078-CC4505CBA62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CCAF7E-0FA6-414F-AE72-640F083FF4BA}" type="datetimeFigureOut">
              <a:rPr lang="en-US" smtClean="0"/>
              <a:pPr/>
              <a:t>5/9/14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08E85-B930-49E8-9078-CC4505CBA62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36CCAF7E-0FA6-414F-AE72-640F083FF4BA}" type="datetimeFigureOut">
              <a:rPr lang="en-US" smtClean="0"/>
              <a:pPr/>
              <a:t>5/9/14</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86F08E85-B930-49E8-9078-CC4505CBA62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 Id="rId3"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 Id="rId3" Type="http://schemas.openxmlformats.org/officeDocument/2006/relationships/image" Target="../media/image7.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file:///\\localhost\Users\shawnchristianclark\Desktop\Capstone%20Data\English%20survey.pdf" TargetMode="External"/><Relationship Id="rId3" Type="http://schemas.openxmlformats.org/officeDocument/2006/relationships/hyperlink" Target="file:///\\localhost\Users\shawnchristianclark\Desktop\Capstone%20Data\Japanese%20survey.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 Id="rId3" Type="http://schemas.openxmlformats.org/officeDocument/2006/relationships/chart" Target="../charts/char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3.xml"/><Relationship Id="rId3" Type="http://schemas.openxmlformats.org/officeDocument/2006/relationships/chart" Target="../charts/char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5.xml"/><Relationship Id="rId3" Type="http://schemas.openxmlformats.org/officeDocument/2006/relationships/chart" Target="../charts/char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7.xml"/><Relationship Id="rId3" Type="http://schemas.openxmlformats.org/officeDocument/2006/relationships/chart" Target="../charts/char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9.xml"/><Relationship Id="rId3" Type="http://schemas.openxmlformats.org/officeDocument/2006/relationships/chart" Target="../charts/chart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1.xml"/><Relationship Id="rId3" Type="http://schemas.openxmlformats.org/officeDocument/2006/relationships/chart" Target="../charts/char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3.xml"/><Relationship Id="rId3" Type="http://schemas.openxmlformats.org/officeDocument/2006/relationships/chart" Target="../charts/char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5.xml"/><Relationship Id="rId3" Type="http://schemas.openxmlformats.org/officeDocument/2006/relationships/chart" Target="../charts/chart1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7.xml"/><Relationship Id="rId3" Type="http://schemas.openxmlformats.org/officeDocument/2006/relationships/chart" Target="../charts/chart1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9.xml"/><Relationship Id="rId3" Type="http://schemas.openxmlformats.org/officeDocument/2006/relationships/chart" Target="../charts/chart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xerxes.calstate.edu/monterey/articles/record?id=FETCH-proquest_dll_27029065411" TargetMode="External"/><Relationship Id="rId4" Type="http://schemas.openxmlformats.org/officeDocument/2006/relationships/hyperlink" Target="http://xerxes.calstate.edu/monterey/articles/record?id=FETCH-proquest_dll_15170833911" TargetMode="External"/><Relationship Id="rId5" Type="http://schemas.openxmlformats.org/officeDocument/2006/relationships/hyperlink" Target="http://xerxes.calstate.edu/monterey/articles/record?id=FETCH-proquest_dll_14899394311" TargetMode="External"/><Relationship Id="rId6" Type="http://schemas.openxmlformats.org/officeDocument/2006/relationships/hyperlink" Target="http://www.theverge.com/2013/1/16/3740422/the-life-and-death-of-the-american-arcade-for-amusement-only" TargetMode="External"/><Relationship Id="rId7" Type="http://schemas.openxmlformats.org/officeDocument/2006/relationships/hyperlink" Target="http://www.wired.com/2012/04/100-yen-documentary/" TargetMode="External"/><Relationship Id="rId8" Type="http://schemas.openxmlformats.org/officeDocument/2006/relationships/hyperlink" Target="http://xerxes.calstate.edu/monterey/articles/record?id=FETCH-proquest_dll_1035465951" TargetMode="External"/><Relationship Id="rId1" Type="http://schemas.openxmlformats.org/officeDocument/2006/relationships/slideLayout" Target="../slideLayouts/slideLayout2.xml"/><Relationship Id="rId2" Type="http://schemas.openxmlformats.org/officeDocument/2006/relationships/hyperlink" Target="http://xerxes.calstate.edu/monterey/articles/record?id=FETCH-proquest_dll_16326250511"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949575"/>
            <a:ext cx="7848600" cy="1470025"/>
          </a:xfrm>
        </p:spPr>
        <p:txBody>
          <a:bodyPr>
            <a:noAutofit/>
          </a:bodyPr>
          <a:lstStyle/>
          <a:p>
            <a:pPr algn="ctr"/>
            <a:r>
              <a:rPr lang="en-US" altLang="en-US" sz="3600" b="1" dirty="0">
                <a:ea typeface="ＭＳ Ｐゴシック" pitchFamily="34" charset="-128"/>
              </a:rPr>
              <a:t>A Comparative Study of Game Centers in the US and Japan</a:t>
            </a:r>
            <a:endParaRPr lang="en-US" sz="3600" dirty="0"/>
          </a:p>
        </p:txBody>
      </p:sp>
      <p:sp>
        <p:nvSpPr>
          <p:cNvPr id="3" name="Subtitle 2"/>
          <p:cNvSpPr>
            <a:spLocks noGrp="1"/>
          </p:cNvSpPr>
          <p:nvPr>
            <p:ph type="subTitle" idx="1"/>
          </p:nvPr>
        </p:nvSpPr>
        <p:spPr>
          <a:xfrm>
            <a:off x="-228600" y="4800600"/>
            <a:ext cx="9535753" cy="482210"/>
          </a:xfrm>
        </p:spPr>
        <p:txBody>
          <a:bodyPr>
            <a:normAutofit fontScale="25000" lnSpcReduction="20000"/>
          </a:bodyPr>
          <a:lstStyle/>
          <a:p>
            <a:pPr algn="ctr"/>
            <a:r>
              <a:rPr lang="en-US" altLang="ja-JP" sz="8000" b="1" dirty="0">
                <a:solidFill>
                  <a:schemeClr val="tx1"/>
                </a:solidFill>
                <a:latin typeface="Calibri" pitchFamily="34" charset="0"/>
                <a:ea typeface="HGP明朝E" charset="-128"/>
              </a:rPr>
              <a:t>Shawn </a:t>
            </a:r>
            <a:r>
              <a:rPr lang="en-US" altLang="ja-JP" sz="8000" b="1" dirty="0" smtClean="0">
                <a:solidFill>
                  <a:schemeClr val="tx1"/>
                </a:solidFill>
                <a:latin typeface="Calibri" pitchFamily="34" charset="0"/>
                <a:ea typeface="HGP明朝E" charset="-128"/>
              </a:rPr>
              <a:t>Clark</a:t>
            </a:r>
          </a:p>
          <a:p>
            <a:pPr algn="ctr"/>
            <a:endParaRPr lang="en-US" altLang="ja-JP" sz="6400" b="1" dirty="0">
              <a:solidFill>
                <a:schemeClr val="tx1"/>
              </a:solidFill>
              <a:latin typeface="Calibri" pitchFamily="34" charset="0"/>
              <a:ea typeface="HGP明朝E" charset="-128"/>
            </a:endParaRPr>
          </a:p>
          <a:p>
            <a:pPr algn="ctr"/>
            <a:r>
              <a:rPr lang="en-US" altLang="ja-JP" sz="8000" b="1" dirty="0">
                <a:solidFill>
                  <a:schemeClr val="tx1"/>
                </a:solidFill>
                <a:latin typeface="Calibri" pitchFamily="34" charset="0"/>
                <a:ea typeface="HGP明朝E" charset="-128"/>
              </a:rPr>
              <a:t>Advisors:</a:t>
            </a:r>
          </a:p>
          <a:p>
            <a:pPr algn="ctr"/>
            <a:r>
              <a:rPr lang="en-US" altLang="ja-JP" sz="8000" b="1" dirty="0">
                <a:solidFill>
                  <a:schemeClr val="tx1"/>
                </a:solidFill>
                <a:latin typeface="Calibri" pitchFamily="34" charset="0"/>
                <a:ea typeface="HGP明朝E" charset="-128"/>
              </a:rPr>
              <a:t>Dr.  Yoshiko Saito-Abbott</a:t>
            </a:r>
          </a:p>
          <a:p>
            <a:pPr algn="ctr"/>
            <a:r>
              <a:rPr lang="en-US" altLang="ja-JP" sz="8000" b="1" dirty="0">
                <a:solidFill>
                  <a:schemeClr val="tx1"/>
                </a:solidFill>
                <a:latin typeface="Calibri" pitchFamily="34" charset="0"/>
                <a:ea typeface="HGP明朝E" charset="-128"/>
              </a:rPr>
              <a:t>Dr. </a:t>
            </a:r>
            <a:r>
              <a:rPr lang="en-US" altLang="ja-JP" sz="8000" b="1" dirty="0" err="1">
                <a:solidFill>
                  <a:schemeClr val="tx1"/>
                </a:solidFill>
                <a:latin typeface="Calibri" pitchFamily="34" charset="0"/>
                <a:ea typeface="HGP明朝E" charset="-128"/>
              </a:rPr>
              <a:t>Chikaomi</a:t>
            </a:r>
            <a:r>
              <a:rPr lang="en-US" altLang="ja-JP" sz="8000" b="1" dirty="0">
                <a:solidFill>
                  <a:schemeClr val="tx1"/>
                </a:solidFill>
                <a:latin typeface="Calibri" pitchFamily="34" charset="0"/>
                <a:ea typeface="HGP明朝E" charset="-128"/>
              </a:rPr>
              <a:t> Takahashi</a:t>
            </a:r>
            <a:endParaRPr lang="ja-JP" altLang="en-US" sz="8000" b="1" dirty="0">
              <a:solidFill>
                <a:schemeClr val="tx1"/>
              </a:solidFill>
              <a:latin typeface="Calibri" pitchFamily="34" charset="0"/>
              <a:ea typeface="HGP明朝E" charset="-128"/>
            </a:endParaRPr>
          </a:p>
          <a:p>
            <a:endParaRPr lang="en-US" dirty="0"/>
          </a:p>
        </p:txBody>
      </p:sp>
      <p:pic>
        <p:nvPicPr>
          <p:cNvPr id="4" name="Picture 3" descr="SC Arcade.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6800" y="1066800"/>
            <a:ext cx="3048000" cy="2042160"/>
          </a:xfrm>
          <a:prstGeom prst="rect">
            <a:avLst/>
          </a:prstGeom>
        </p:spPr>
      </p:pic>
      <p:pic>
        <p:nvPicPr>
          <p:cNvPr id="5" name="Picture 4" descr="Taito_Station_Akihabara_-01.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0" y="1066800"/>
            <a:ext cx="2743200" cy="2057400"/>
          </a:xfrm>
          <a:prstGeom prst="rect">
            <a:avLst/>
          </a:prstGeom>
        </p:spPr>
      </p:pic>
      <p:sp>
        <p:nvSpPr>
          <p:cNvPr id="6" name="TextBox 5"/>
          <p:cNvSpPr txBox="1"/>
          <p:nvPr/>
        </p:nvSpPr>
        <p:spPr>
          <a:xfrm>
            <a:off x="5867400" y="838200"/>
            <a:ext cx="1723549" cy="215444"/>
          </a:xfrm>
          <a:prstGeom prst="rect">
            <a:avLst/>
          </a:prstGeom>
          <a:noFill/>
        </p:spPr>
        <p:txBody>
          <a:bodyPr wrap="none" rtlCol="0">
            <a:spAutoFit/>
          </a:bodyPr>
          <a:lstStyle/>
          <a:p>
            <a:r>
              <a:rPr lang="en-US" sz="800" dirty="0"/>
              <a:t>http://</a:t>
            </a:r>
            <a:r>
              <a:rPr lang="en-US" sz="800" dirty="0" err="1"/>
              <a:t>commons.wikimedia.org</a:t>
            </a:r>
            <a:endParaRPr lang="en-US" sz="800" dirty="0"/>
          </a:p>
        </p:txBody>
      </p:sp>
      <p:sp>
        <p:nvSpPr>
          <p:cNvPr id="7" name="TextBox 6"/>
          <p:cNvSpPr txBox="1"/>
          <p:nvPr/>
        </p:nvSpPr>
        <p:spPr>
          <a:xfrm>
            <a:off x="1524000" y="838200"/>
            <a:ext cx="1764225" cy="215444"/>
          </a:xfrm>
          <a:prstGeom prst="rect">
            <a:avLst/>
          </a:prstGeom>
          <a:noFill/>
        </p:spPr>
        <p:txBody>
          <a:bodyPr wrap="none" rtlCol="0">
            <a:spAutoFit/>
          </a:bodyPr>
          <a:lstStyle/>
          <a:p>
            <a:r>
              <a:rPr lang="en-US" sz="800" dirty="0"/>
              <a:t>http://</a:t>
            </a:r>
            <a:r>
              <a:rPr lang="en-US" sz="800" dirty="0" err="1"/>
              <a:t>www.dragonslairfans.com</a:t>
            </a:r>
            <a:endParaRPr lang="en-US" sz="800" dirty="0"/>
          </a:p>
        </p:txBody>
      </p:sp>
    </p:spTree>
    <p:extLst>
      <p:ext uri="{BB962C8B-B14F-4D97-AF65-F5344CB8AC3E}">
        <p14:creationId xmlns:p14="http://schemas.microsoft.com/office/powerpoint/2010/main" val="18169954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Arcades in Japan (2)</a:t>
            </a:r>
            <a:endParaRPr lang="en-US" dirty="0"/>
          </a:p>
        </p:txBody>
      </p:sp>
      <p:sp>
        <p:nvSpPr>
          <p:cNvPr id="3" name="Content Placeholder 2"/>
          <p:cNvSpPr>
            <a:spLocks noGrp="1"/>
          </p:cNvSpPr>
          <p:nvPr>
            <p:ph idx="1"/>
          </p:nvPr>
        </p:nvSpPr>
        <p:spPr/>
        <p:txBody>
          <a:bodyPr>
            <a:normAutofit/>
          </a:bodyPr>
          <a:lstStyle/>
          <a:p>
            <a:r>
              <a:rPr lang="en-US" sz="1800" dirty="0" smtClean="0">
                <a:solidFill>
                  <a:srgbClr val="000000"/>
                </a:solidFill>
              </a:rPr>
              <a:t>Namco creates </a:t>
            </a:r>
            <a:r>
              <a:rPr lang="en-US" sz="1800" i="1" dirty="0" smtClean="0">
                <a:solidFill>
                  <a:srgbClr val="000000"/>
                </a:solidFill>
              </a:rPr>
              <a:t>Pac-Man</a:t>
            </a:r>
            <a:r>
              <a:rPr lang="en-US" sz="1800" dirty="0" smtClean="0">
                <a:solidFill>
                  <a:srgbClr val="000000"/>
                </a:solidFill>
              </a:rPr>
              <a:t> in 1980, followed by Nintendo’s </a:t>
            </a:r>
            <a:r>
              <a:rPr lang="en-US" sz="1800" i="1" dirty="0" smtClean="0">
                <a:solidFill>
                  <a:srgbClr val="000000"/>
                </a:solidFill>
              </a:rPr>
              <a:t>Donkey Kong</a:t>
            </a:r>
            <a:r>
              <a:rPr lang="en-US" sz="1800" dirty="0" smtClean="0">
                <a:solidFill>
                  <a:srgbClr val="000000"/>
                </a:solidFill>
              </a:rPr>
              <a:t> in 1981</a:t>
            </a:r>
          </a:p>
          <a:p>
            <a:pPr lvl="1"/>
            <a:r>
              <a:rPr lang="en-US" sz="1600" dirty="0" smtClean="0">
                <a:solidFill>
                  <a:srgbClr val="000000"/>
                </a:solidFill>
              </a:rPr>
              <a:t>Both of these games introduced a new type of game, different from shooting games found in contemporary arcades.</a:t>
            </a:r>
          </a:p>
          <a:p>
            <a:pPr lvl="1"/>
            <a:r>
              <a:rPr lang="en-US" sz="1600" dirty="0" smtClean="0">
                <a:solidFill>
                  <a:srgbClr val="000000"/>
                </a:solidFill>
              </a:rPr>
              <a:t>These games used color graphics and cute characters-which led to popularity of the games and characters.</a:t>
            </a:r>
          </a:p>
          <a:p>
            <a:pPr marL="282575" lvl="2" indent="0">
              <a:spcBef>
                <a:spcPts val="2000"/>
              </a:spcBef>
              <a:buNone/>
            </a:pPr>
            <a:r>
              <a:rPr lang="en-US" sz="1400" dirty="0" smtClean="0">
                <a:solidFill>
                  <a:srgbClr val="000000"/>
                </a:solidFill>
              </a:rPr>
              <a:t>						(</a:t>
            </a:r>
            <a:r>
              <a:rPr lang="en-US" sz="1400" dirty="0">
                <a:solidFill>
                  <a:srgbClr val="000000"/>
                </a:solidFill>
              </a:rPr>
              <a:t>Dillon, 2011)</a:t>
            </a:r>
          </a:p>
          <a:p>
            <a:endParaRPr lang="en-US" sz="1800" dirty="0">
              <a:solidFill>
                <a:srgbClr val="C00000"/>
              </a:solidFill>
            </a:endParaRPr>
          </a:p>
          <a:p>
            <a:endParaRPr lang="en-US" sz="1800" dirty="0" smtClean="0">
              <a:solidFill>
                <a:srgbClr val="C00000"/>
              </a:solidFill>
            </a:endParaRPr>
          </a:p>
          <a:p>
            <a:pPr marL="349250" lvl="1" indent="0">
              <a:buNone/>
            </a:pPr>
            <a:r>
              <a:rPr lang="en-US" sz="1600" dirty="0">
                <a:solidFill>
                  <a:srgbClr val="C00000"/>
                </a:solidFill>
              </a:rPr>
              <a:t>	</a:t>
            </a:r>
            <a:r>
              <a:rPr lang="en-US" sz="1600" dirty="0" smtClean="0">
                <a:solidFill>
                  <a:srgbClr val="C00000"/>
                </a:solidFill>
              </a:rPr>
              <a:t>					</a:t>
            </a:r>
          </a:p>
          <a:p>
            <a:endParaRPr lang="en-US" sz="1800" dirty="0">
              <a:solidFill>
                <a:srgbClr val="C00000"/>
              </a:solidFill>
            </a:endParaRPr>
          </a:p>
          <a:p>
            <a:endParaRPr lang="en-US" dirty="0"/>
          </a:p>
        </p:txBody>
      </p:sp>
      <p:pic>
        <p:nvPicPr>
          <p:cNvPr id="7" name="Picture 6" descr="puck-man-poster.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0600" y="3810000"/>
            <a:ext cx="1788628" cy="2514600"/>
          </a:xfrm>
          <a:prstGeom prst="rect">
            <a:avLst/>
          </a:prstGeom>
        </p:spPr>
      </p:pic>
      <p:sp>
        <p:nvSpPr>
          <p:cNvPr id="8" name="TextBox 7"/>
          <p:cNvSpPr txBox="1"/>
          <p:nvPr/>
        </p:nvSpPr>
        <p:spPr>
          <a:xfrm>
            <a:off x="914400" y="6324600"/>
            <a:ext cx="1762021" cy="215444"/>
          </a:xfrm>
          <a:prstGeom prst="rect">
            <a:avLst/>
          </a:prstGeom>
          <a:noFill/>
        </p:spPr>
        <p:txBody>
          <a:bodyPr wrap="none" rtlCol="0">
            <a:spAutoFit/>
          </a:bodyPr>
          <a:lstStyle/>
          <a:p>
            <a:r>
              <a:rPr lang="en-US" sz="800" dirty="0"/>
              <a:t>http://</a:t>
            </a:r>
            <a:r>
              <a:rPr lang="en-US" sz="800" dirty="0" err="1"/>
              <a:t>www.computerhistory.org</a:t>
            </a:r>
            <a:endParaRPr lang="en-US" sz="800" dirty="0"/>
          </a:p>
        </p:txBody>
      </p:sp>
      <p:pic>
        <p:nvPicPr>
          <p:cNvPr id="9" name="Picture 8" descr="Donkey_Kong_Game.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73176" y="3886200"/>
            <a:ext cx="2523024" cy="2514600"/>
          </a:xfrm>
          <a:prstGeom prst="rect">
            <a:avLst/>
          </a:prstGeom>
        </p:spPr>
      </p:pic>
      <p:sp>
        <p:nvSpPr>
          <p:cNvPr id="10" name="TextBox 9"/>
          <p:cNvSpPr txBox="1"/>
          <p:nvPr/>
        </p:nvSpPr>
        <p:spPr>
          <a:xfrm>
            <a:off x="5650647" y="6400800"/>
            <a:ext cx="1512153" cy="215444"/>
          </a:xfrm>
          <a:prstGeom prst="rect">
            <a:avLst/>
          </a:prstGeom>
          <a:noFill/>
        </p:spPr>
        <p:txBody>
          <a:bodyPr wrap="none" rtlCol="0">
            <a:spAutoFit/>
          </a:bodyPr>
          <a:lstStyle/>
          <a:p>
            <a:r>
              <a:rPr lang="en-US" sz="800" dirty="0"/>
              <a:t>supersmashbros.wikia.com</a:t>
            </a:r>
          </a:p>
        </p:txBody>
      </p:sp>
    </p:spTree>
    <p:extLst>
      <p:ext uri="{BB962C8B-B14F-4D97-AF65-F5344CB8AC3E}">
        <p14:creationId xmlns:p14="http://schemas.microsoft.com/office/powerpoint/2010/main" val="1139783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of Home Consoles on Arcades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first home console, the Magnavox Odyssey, was created in 1972, only one year after the first video game was created.</a:t>
            </a:r>
          </a:p>
          <a:p>
            <a:pPr lvl="1"/>
            <a:r>
              <a:rPr lang="en-US" dirty="0" smtClean="0"/>
              <a:t>Atari began producing Pong for home use after the</a:t>
            </a:r>
            <a:r>
              <a:rPr lang="ja-JP" altLang="en-US" dirty="0" smtClean="0"/>
              <a:t>　</a:t>
            </a:r>
            <a:r>
              <a:rPr lang="en-US" altLang="ja-JP" dirty="0" smtClean="0"/>
              <a:t>game’s </a:t>
            </a:r>
            <a:r>
              <a:rPr lang="en-US" dirty="0" smtClean="0"/>
              <a:t>success.</a:t>
            </a:r>
          </a:p>
          <a:p>
            <a:r>
              <a:rPr lang="en-US" dirty="0" smtClean="0"/>
              <a:t>In January 1981, Commodore releases the VIC-20, the first color computer and the first to break one million units sold.</a:t>
            </a:r>
          </a:p>
          <a:p>
            <a:pPr lvl="1"/>
            <a:r>
              <a:rPr lang="en-US" dirty="0" smtClean="0"/>
              <a:t>Commodore and many other companies were all competing in the same market, with largely the same products.  Quality of the product was of paramount importance.</a:t>
            </a:r>
          </a:p>
          <a:p>
            <a:r>
              <a:rPr lang="en-US" dirty="0"/>
              <a:t>Nintendo released the </a:t>
            </a:r>
            <a:r>
              <a:rPr lang="en-US" dirty="0" err="1"/>
              <a:t>Famicom</a:t>
            </a:r>
            <a:r>
              <a:rPr lang="en-US" dirty="0"/>
              <a:t> in Japan in 1983, but waited for the US market to recover before releasing it as the NES in the US in </a:t>
            </a:r>
            <a:r>
              <a:rPr lang="en-US" dirty="0" smtClean="0"/>
              <a:t>1985, shifting industry focus to home consoles in the US market.</a:t>
            </a:r>
            <a:endParaRPr lang="en-US" dirty="0"/>
          </a:p>
          <a:p>
            <a:pPr marL="349250" lvl="1" indent="0">
              <a:buNone/>
            </a:pPr>
            <a:r>
              <a:rPr lang="en-US" dirty="0" smtClean="0"/>
              <a:t>						(Dillon, 2011)</a:t>
            </a:r>
          </a:p>
          <a:p>
            <a:endParaRPr lang="en-US" dirty="0"/>
          </a:p>
        </p:txBody>
      </p:sp>
    </p:spTree>
    <p:extLst>
      <p:ext uri="{BB962C8B-B14F-4D97-AF65-F5344CB8AC3E}">
        <p14:creationId xmlns:p14="http://schemas.microsoft.com/office/powerpoint/2010/main" val="17696895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Cultural Reasons for Choosing Home Consoles or Arcades</a:t>
            </a:r>
            <a:endParaRPr lang="en-US" dirty="0"/>
          </a:p>
        </p:txBody>
      </p:sp>
      <p:sp>
        <p:nvSpPr>
          <p:cNvPr id="3" name="Content Placeholder 2"/>
          <p:cNvSpPr>
            <a:spLocks noGrp="1"/>
          </p:cNvSpPr>
          <p:nvPr>
            <p:ph idx="1"/>
          </p:nvPr>
        </p:nvSpPr>
        <p:spPr/>
        <p:txBody>
          <a:bodyPr>
            <a:normAutofit/>
          </a:bodyPr>
          <a:lstStyle/>
          <a:p>
            <a:r>
              <a:rPr lang="en-US" sz="1800" dirty="0" smtClean="0"/>
              <a:t>“The </a:t>
            </a:r>
            <a:r>
              <a:rPr lang="en-US" sz="1800" dirty="0"/>
              <a:t>very different fates that have befallen North American and Japanese arcades </a:t>
            </a:r>
            <a:r>
              <a:rPr lang="en-US" sz="1800" dirty="0" smtClean="0"/>
              <a:t>has to do with demographics </a:t>
            </a:r>
            <a:r>
              <a:rPr lang="en-US" sz="1800" dirty="0"/>
              <a:t>and urban planning as much as differing gaming tastes between the two countries</a:t>
            </a:r>
            <a:r>
              <a:rPr lang="en-US" sz="1800" dirty="0" smtClean="0"/>
              <a:t>.”</a:t>
            </a:r>
          </a:p>
          <a:p>
            <a:r>
              <a:rPr lang="en-US" sz="1400" dirty="0" smtClean="0"/>
              <a:t> </a:t>
            </a:r>
            <a:r>
              <a:rPr lang="en-US" sz="1800" dirty="0" smtClean="0"/>
              <a:t>“Japan’s </a:t>
            </a:r>
            <a:r>
              <a:rPr lang="en-US" sz="1800" dirty="0"/>
              <a:t>train-based transportation culture makes it more inconvenient for those who live downtown to visit friends in the </a:t>
            </a:r>
            <a:r>
              <a:rPr lang="en-US" sz="1800" dirty="0" smtClean="0"/>
              <a:t>suburbs.  In </a:t>
            </a:r>
            <a:r>
              <a:rPr lang="en-US" sz="1800" dirty="0"/>
              <a:t>this kind of environment, downtown arcades became a convenient place for people to hang out and have fun before heading home for the night</a:t>
            </a:r>
            <a:r>
              <a:rPr lang="en-US" sz="1800" dirty="0" smtClean="0"/>
              <a:t>.”</a:t>
            </a:r>
          </a:p>
          <a:p>
            <a:r>
              <a:rPr lang="en-US" sz="1800" dirty="0" smtClean="0"/>
              <a:t>Limited living and personal space in Japan compared to “giant suburban basements and rec rooms” where Americans play console games.</a:t>
            </a:r>
            <a:endParaRPr lang="en-US" sz="1800" dirty="0"/>
          </a:p>
          <a:p>
            <a:pPr marL="0" indent="0">
              <a:buNone/>
            </a:pPr>
            <a:r>
              <a:rPr lang="en-US" sz="1800" dirty="0" smtClean="0">
                <a:solidFill>
                  <a:srgbClr val="C00000"/>
                </a:solidFill>
              </a:rPr>
              <a:t>						</a:t>
            </a:r>
            <a:r>
              <a:rPr lang="en-US" sz="1800" dirty="0" smtClean="0">
                <a:solidFill>
                  <a:srgbClr val="000000"/>
                </a:solidFill>
              </a:rPr>
              <a:t>(Orland, 2012)</a:t>
            </a:r>
          </a:p>
          <a:p>
            <a:endParaRPr lang="en-US" dirty="0"/>
          </a:p>
        </p:txBody>
      </p:sp>
    </p:spTree>
    <p:extLst>
      <p:ext uri="{BB962C8B-B14F-4D97-AF65-F5344CB8AC3E}">
        <p14:creationId xmlns:p14="http://schemas.microsoft.com/office/powerpoint/2010/main" val="30352024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Study</a:t>
            </a:r>
            <a:endParaRPr lang="en-US" dirty="0"/>
          </a:p>
        </p:txBody>
      </p:sp>
      <p:sp>
        <p:nvSpPr>
          <p:cNvPr id="3" name="Content Placeholder 2"/>
          <p:cNvSpPr>
            <a:spLocks noGrp="1"/>
          </p:cNvSpPr>
          <p:nvPr>
            <p:ph idx="1"/>
          </p:nvPr>
        </p:nvSpPr>
        <p:spPr/>
        <p:txBody>
          <a:bodyPr/>
          <a:lstStyle/>
          <a:p>
            <a:pPr marL="0" indent="0">
              <a:buNone/>
            </a:pPr>
            <a:r>
              <a:rPr lang="en-US" dirty="0" smtClean="0"/>
              <a:t>Research Questions:</a:t>
            </a:r>
          </a:p>
          <a:p>
            <a:pPr marL="514350" indent="-514350">
              <a:buFont typeface="Calibri" pitchFamily="34" charset="0"/>
              <a:buAutoNum type="arabicPeriod"/>
            </a:pPr>
            <a:r>
              <a:rPr lang="en-US" altLang="en-US" sz="2000" dirty="0">
                <a:ea typeface="ＭＳ Ｐゴシック" pitchFamily="34" charset="-128"/>
              </a:rPr>
              <a:t>Why are game centers (arcades) so prevalent in Japan while they are on the decline in the </a:t>
            </a:r>
            <a:r>
              <a:rPr lang="en-US" altLang="en-US" sz="2000" dirty="0" smtClean="0">
                <a:ea typeface="ＭＳ Ｐゴシック" pitchFamily="34" charset="-128"/>
              </a:rPr>
              <a:t>US?</a:t>
            </a:r>
          </a:p>
          <a:p>
            <a:pPr marL="514350" indent="-514350">
              <a:buFont typeface="Calibri" pitchFamily="34" charset="0"/>
              <a:buAutoNum type="arabicPeriod"/>
            </a:pPr>
            <a:endParaRPr lang="en-US" altLang="en-US" sz="2000" dirty="0" smtClean="0">
              <a:ea typeface="ＭＳ Ｐゴシック" pitchFamily="34" charset="-128"/>
            </a:endParaRPr>
          </a:p>
          <a:p>
            <a:pPr marL="850900" lvl="1" indent="-514350">
              <a:buFont typeface="+mj-lt"/>
              <a:buAutoNum type="alphaUcPeriod"/>
            </a:pPr>
            <a:r>
              <a:rPr lang="en-US" altLang="en-US" sz="1800" dirty="0" smtClean="0">
                <a:ea typeface="ＭＳ Ｐゴシック" pitchFamily="34" charset="-128"/>
              </a:rPr>
              <a:t>What </a:t>
            </a:r>
            <a:r>
              <a:rPr lang="en-US" altLang="en-US" sz="1800" dirty="0">
                <a:ea typeface="ＭＳ Ｐゴシック" pitchFamily="34" charset="-128"/>
              </a:rPr>
              <a:t>is the appeal of playing at a game center instead of </a:t>
            </a:r>
            <a:r>
              <a:rPr lang="en-US" altLang="en-US" sz="1800" dirty="0" smtClean="0">
                <a:ea typeface="ＭＳ Ｐゴシック" pitchFamily="34" charset="-128"/>
              </a:rPr>
              <a:t>at home? </a:t>
            </a:r>
          </a:p>
          <a:p>
            <a:pPr marL="514350" indent="-514350">
              <a:buFont typeface="+mj-lt"/>
              <a:buAutoNum type="arabicPeriod"/>
            </a:pPr>
            <a:endParaRPr lang="en-US" altLang="en-US" sz="2000" dirty="0" smtClean="0">
              <a:ea typeface="ＭＳ Ｐゴシック" pitchFamily="34" charset="-128"/>
            </a:endParaRPr>
          </a:p>
          <a:p>
            <a:pPr marL="514350" indent="-514350">
              <a:buFont typeface="+mj-lt"/>
              <a:buAutoNum type="arabicPeriod"/>
            </a:pPr>
            <a:r>
              <a:rPr lang="en-US" altLang="en-US" sz="2000" dirty="0" smtClean="0">
                <a:ea typeface="ＭＳ Ｐゴシック" pitchFamily="34" charset="-128"/>
              </a:rPr>
              <a:t>What </a:t>
            </a:r>
            <a:r>
              <a:rPr lang="en-US" altLang="en-US" sz="2000" dirty="0">
                <a:ea typeface="ＭＳ Ｐゴシック" pitchFamily="34" charset="-128"/>
              </a:rPr>
              <a:t>are the most popular games in each culture’s arcade and why?</a:t>
            </a:r>
          </a:p>
          <a:p>
            <a:pPr lvl="1"/>
            <a:endParaRPr lang="en-US" dirty="0"/>
          </a:p>
        </p:txBody>
      </p:sp>
    </p:spTree>
    <p:extLst>
      <p:ext uri="{BB962C8B-B14F-4D97-AF65-F5344CB8AC3E}">
        <p14:creationId xmlns:p14="http://schemas.microsoft.com/office/powerpoint/2010/main" val="6528660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ja-JP" dirty="0">
                <a:ea typeface="HGP明朝E" charset="-128"/>
              </a:rPr>
              <a:t>Research Method</a:t>
            </a:r>
            <a:br>
              <a:rPr lang="en-US" altLang="ja-JP" dirty="0">
                <a:ea typeface="HGP明朝E" charset="-128"/>
              </a:rPr>
            </a:br>
            <a:endParaRPr lang="en-US" dirty="0"/>
          </a:p>
        </p:txBody>
      </p:sp>
      <p:sp>
        <p:nvSpPr>
          <p:cNvPr id="3" name="Content Placeholder 2"/>
          <p:cNvSpPr>
            <a:spLocks noGrp="1"/>
          </p:cNvSpPr>
          <p:nvPr>
            <p:ph idx="1"/>
          </p:nvPr>
        </p:nvSpPr>
        <p:spPr/>
        <p:txBody>
          <a:bodyPr>
            <a:normAutofit/>
          </a:bodyPr>
          <a:lstStyle/>
          <a:p>
            <a:r>
              <a:rPr lang="en-US" altLang="ja-JP" dirty="0">
                <a:ea typeface="HGP明朝E" charset="-128"/>
              </a:rPr>
              <a:t>Research </a:t>
            </a:r>
            <a:r>
              <a:rPr lang="en-US" altLang="ja-JP" dirty="0" smtClean="0">
                <a:ea typeface="HGP明朝E" charset="-128"/>
              </a:rPr>
              <a:t>Participants</a:t>
            </a:r>
          </a:p>
          <a:p>
            <a:pPr lvl="1"/>
            <a:r>
              <a:rPr lang="en-US" altLang="ja-JP" dirty="0" smtClean="0">
                <a:ea typeface="HGP明朝E" charset="-128"/>
              </a:rPr>
              <a:t>52 University Students</a:t>
            </a:r>
            <a:endParaRPr lang="en-US" altLang="ja-JP" dirty="0">
              <a:ea typeface="HGP明朝E" charset="-128"/>
            </a:endParaRPr>
          </a:p>
          <a:p>
            <a:pPr lvl="2"/>
            <a:r>
              <a:rPr lang="en-US" altLang="ja-JP" dirty="0" smtClean="0">
                <a:ea typeface="HGP明朝E" charset="-128"/>
              </a:rPr>
              <a:t>30 </a:t>
            </a:r>
            <a:r>
              <a:rPr lang="en-US" altLang="ja-JP" dirty="0">
                <a:ea typeface="HGP明朝E" charset="-128"/>
              </a:rPr>
              <a:t>American students </a:t>
            </a:r>
            <a:r>
              <a:rPr lang="en-US" altLang="ja-JP" dirty="0" smtClean="0">
                <a:ea typeface="HGP明朝E" charset="-128"/>
              </a:rPr>
              <a:t>(17 </a:t>
            </a:r>
            <a:r>
              <a:rPr lang="en-US" altLang="ja-JP" dirty="0">
                <a:ea typeface="HGP明朝E" charset="-128"/>
              </a:rPr>
              <a:t>male, </a:t>
            </a:r>
            <a:r>
              <a:rPr lang="en-US" altLang="ja-JP" dirty="0" smtClean="0">
                <a:ea typeface="HGP明朝E" charset="-128"/>
              </a:rPr>
              <a:t>13 </a:t>
            </a:r>
            <a:r>
              <a:rPr lang="en-US" altLang="ja-JP" dirty="0">
                <a:ea typeface="HGP明朝E" charset="-128"/>
              </a:rPr>
              <a:t>female</a:t>
            </a:r>
            <a:r>
              <a:rPr lang="en-US" altLang="ja-JP" dirty="0" smtClean="0">
                <a:ea typeface="HGP明朝E" charset="-128"/>
              </a:rPr>
              <a:t>)</a:t>
            </a:r>
            <a:endParaRPr lang="en-US" altLang="ja-JP" dirty="0">
              <a:ea typeface="HGP明朝E" charset="-128"/>
            </a:endParaRPr>
          </a:p>
          <a:p>
            <a:pPr lvl="2"/>
            <a:r>
              <a:rPr lang="en-US" altLang="ja-JP" dirty="0" smtClean="0">
                <a:ea typeface="HGP明朝E" charset="-128"/>
              </a:rPr>
              <a:t>22 </a:t>
            </a:r>
            <a:r>
              <a:rPr lang="en-US" altLang="ja-JP" dirty="0">
                <a:ea typeface="HGP明朝E" charset="-128"/>
              </a:rPr>
              <a:t>Japanese students </a:t>
            </a:r>
            <a:r>
              <a:rPr lang="en-US" altLang="ja-JP" dirty="0" smtClean="0">
                <a:ea typeface="HGP明朝E" charset="-128"/>
              </a:rPr>
              <a:t>(8 </a:t>
            </a:r>
            <a:r>
              <a:rPr lang="en-US" altLang="ja-JP" dirty="0">
                <a:ea typeface="HGP明朝E" charset="-128"/>
              </a:rPr>
              <a:t>male, </a:t>
            </a:r>
            <a:r>
              <a:rPr lang="en-US" altLang="ja-JP" dirty="0" smtClean="0">
                <a:ea typeface="HGP明朝E" charset="-128"/>
              </a:rPr>
              <a:t>14 </a:t>
            </a:r>
            <a:r>
              <a:rPr lang="en-US" altLang="ja-JP" dirty="0">
                <a:ea typeface="HGP明朝E" charset="-128"/>
              </a:rPr>
              <a:t>female)</a:t>
            </a:r>
          </a:p>
          <a:p>
            <a:pPr lvl="1"/>
            <a:endParaRPr lang="en-US" altLang="ja-JP" dirty="0">
              <a:ea typeface="HGP明朝E" charset="-128"/>
            </a:endParaRPr>
          </a:p>
          <a:p>
            <a:r>
              <a:rPr lang="en-US" altLang="ja-JP" dirty="0" smtClean="0">
                <a:ea typeface="HGP明朝E" charset="-128"/>
              </a:rPr>
              <a:t>Research Instruments</a:t>
            </a:r>
            <a:endParaRPr lang="en-US" altLang="ja-JP" dirty="0">
              <a:ea typeface="HGP明朝E" charset="-128"/>
            </a:endParaRPr>
          </a:p>
          <a:p>
            <a:pPr lvl="1"/>
            <a:r>
              <a:rPr lang="en-US" altLang="ja-JP" dirty="0" smtClean="0">
                <a:ea typeface="HGP明朝E" charset="-128"/>
              </a:rPr>
              <a:t>Online Survey </a:t>
            </a:r>
          </a:p>
          <a:p>
            <a:pPr lvl="3"/>
            <a:r>
              <a:rPr lang="en-US" altLang="ja-JP" dirty="0" smtClean="0">
                <a:ea typeface="HGP明朝E" charset="-128"/>
                <a:hlinkClick r:id="rId2" action="ppaction://hlinkfile"/>
              </a:rPr>
              <a:t>English Survey</a:t>
            </a:r>
            <a:endParaRPr lang="en-US" altLang="ja-JP" dirty="0" smtClean="0">
              <a:ea typeface="HGP明朝E" charset="-128"/>
            </a:endParaRPr>
          </a:p>
          <a:p>
            <a:pPr lvl="3"/>
            <a:r>
              <a:rPr lang="en-US" altLang="ja-JP" dirty="0" smtClean="0">
                <a:ea typeface="HGP明朝E" charset="-128"/>
                <a:hlinkClick r:id="rId3" action="ppaction://hlinkfile"/>
              </a:rPr>
              <a:t>Japanese Survey</a:t>
            </a:r>
            <a:endParaRPr lang="en-US" dirty="0"/>
          </a:p>
        </p:txBody>
      </p:sp>
    </p:spTree>
    <p:extLst>
      <p:ext uri="{BB962C8B-B14F-4D97-AF65-F5344CB8AC3E}">
        <p14:creationId xmlns:p14="http://schemas.microsoft.com/office/powerpoint/2010/main" val="4265180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899160"/>
            <a:ext cx="7520940" cy="548640"/>
          </a:xfrm>
        </p:spPr>
        <p:txBody>
          <a:bodyPr>
            <a:normAutofit fontScale="90000"/>
          </a:bodyPr>
          <a:lstStyle/>
          <a:p>
            <a:r>
              <a:rPr lang="en-US" altLang="ja-JP" dirty="0">
                <a:ea typeface="HGP明朝E" charset="-128"/>
              </a:rPr>
              <a:t>Research </a:t>
            </a:r>
            <a:r>
              <a:rPr lang="en-US" altLang="ja-JP" dirty="0" smtClean="0">
                <a:ea typeface="HGP明朝E" charset="-128"/>
              </a:rPr>
              <a:t>Question 1</a:t>
            </a:r>
            <a:r>
              <a:rPr lang="en-US" altLang="ja-JP" dirty="0">
                <a:ea typeface="HGP明朝E" charset="-128"/>
              </a:rPr>
              <a:t/>
            </a:r>
            <a:br>
              <a:rPr lang="en-US" altLang="ja-JP" dirty="0">
                <a:ea typeface="HGP明朝E" charset="-128"/>
              </a:rPr>
            </a:br>
            <a:endParaRPr lang="en-US" dirty="0"/>
          </a:p>
        </p:txBody>
      </p:sp>
      <p:sp>
        <p:nvSpPr>
          <p:cNvPr id="3" name="Content Placeholder 2"/>
          <p:cNvSpPr>
            <a:spLocks noGrp="1"/>
          </p:cNvSpPr>
          <p:nvPr>
            <p:ph idx="1"/>
          </p:nvPr>
        </p:nvSpPr>
        <p:spPr>
          <a:xfrm>
            <a:off x="822960" y="1754151"/>
            <a:ext cx="7520940" cy="3579849"/>
          </a:xfrm>
        </p:spPr>
        <p:txBody>
          <a:bodyPr/>
          <a:lstStyle/>
          <a:p>
            <a:pPr marL="0" indent="0">
              <a:buNone/>
            </a:pPr>
            <a:r>
              <a:rPr lang="en-US" altLang="en-US" sz="2000" dirty="0">
                <a:ea typeface="ＭＳ Ｐゴシック" pitchFamily="34" charset="-128"/>
              </a:rPr>
              <a:t>Why are game centers (arcades) so prevalent in Japan while they are on the decline in the US?</a:t>
            </a:r>
          </a:p>
          <a:p>
            <a:pPr lvl="1"/>
            <a:endParaRPr lang="en-US" dirty="0"/>
          </a:p>
          <a:p>
            <a:pPr lvl="1"/>
            <a:r>
              <a:rPr lang="en-US" dirty="0" smtClean="0"/>
              <a:t>Usage of Arcades from Childhood to Adulthood</a:t>
            </a:r>
          </a:p>
          <a:p>
            <a:pPr lvl="1"/>
            <a:r>
              <a:rPr lang="en-US" dirty="0" smtClean="0"/>
              <a:t>Comparison of Time Spent in Arcades</a:t>
            </a:r>
          </a:p>
          <a:p>
            <a:pPr lvl="1"/>
            <a:r>
              <a:rPr lang="en-US" dirty="0" smtClean="0"/>
              <a:t>Availability of Arcades</a:t>
            </a:r>
          </a:p>
          <a:p>
            <a:pPr lvl="1"/>
            <a:r>
              <a:rPr lang="en-US" dirty="0" smtClean="0"/>
              <a:t>Comparison of Home Console Ownership</a:t>
            </a:r>
          </a:p>
          <a:p>
            <a:pPr lvl="1"/>
            <a:r>
              <a:rPr lang="en-US" dirty="0" smtClean="0"/>
              <a:t>Frequency of Playing Consoles with Others</a:t>
            </a:r>
            <a:endParaRPr lang="en-US" dirty="0"/>
          </a:p>
        </p:txBody>
      </p:sp>
    </p:spTree>
    <p:extLst>
      <p:ext uri="{BB962C8B-B14F-4D97-AF65-F5344CB8AC3E}">
        <p14:creationId xmlns:p14="http://schemas.microsoft.com/office/powerpoint/2010/main" val="7665632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796644"/>
            <a:ext cx="8042276" cy="1336956"/>
          </a:xfrm>
        </p:spPr>
        <p:txBody>
          <a:bodyPr>
            <a:noAutofit/>
          </a:bodyPr>
          <a:lstStyle/>
          <a:p>
            <a:r>
              <a:rPr lang="en-US" altLang="en-US" sz="4000" dirty="0" smtClean="0">
                <a:ea typeface="ＭＳ Ｐゴシック" pitchFamily="34" charset="-128"/>
              </a:rPr>
              <a:t>RQ1: Usage of Arcades from Childhood to Adulthood</a:t>
            </a:r>
            <a:br>
              <a:rPr lang="en-US" altLang="en-US" sz="4000" dirty="0" smtClean="0">
                <a:ea typeface="ＭＳ Ｐゴシック" pitchFamily="34" charset="-128"/>
              </a:rPr>
            </a:br>
            <a:endParaRPr lang="en-US" sz="4000" dirty="0"/>
          </a:p>
        </p:txBody>
      </p:sp>
      <p:sp>
        <p:nvSpPr>
          <p:cNvPr id="3" name="TextBox 2"/>
          <p:cNvSpPr txBox="1"/>
          <p:nvPr/>
        </p:nvSpPr>
        <p:spPr>
          <a:xfrm>
            <a:off x="762000" y="5200471"/>
            <a:ext cx="8001000" cy="1477328"/>
          </a:xfrm>
          <a:prstGeom prst="rect">
            <a:avLst/>
          </a:prstGeom>
          <a:noFill/>
        </p:spPr>
        <p:txBody>
          <a:bodyPr wrap="square" rtlCol="0">
            <a:spAutoFit/>
          </a:bodyPr>
          <a:lstStyle/>
          <a:p>
            <a:pPr marL="285750" indent="-285750">
              <a:buFont typeface="Arial"/>
              <a:buChar char="•"/>
            </a:pPr>
            <a:r>
              <a:rPr lang="en-US" dirty="0" smtClean="0"/>
              <a:t>As children, both American and Japanese students went to game centers more frequently than as adults.  </a:t>
            </a:r>
          </a:p>
          <a:p>
            <a:pPr marL="285750" indent="-285750">
              <a:buFont typeface="Arial"/>
              <a:buChar char="•"/>
            </a:pPr>
            <a:r>
              <a:rPr lang="en-US" dirty="0" smtClean="0"/>
              <a:t>Japanese students visit arcades more frequently as adults than Americans, though they tend to visit as rarely as once a month or once a year</a:t>
            </a:r>
            <a:endParaRPr lang="en-US" dirty="0"/>
          </a:p>
        </p:txBody>
      </p:sp>
      <p:graphicFrame>
        <p:nvGraphicFramePr>
          <p:cNvPr id="7" name="Chart 6"/>
          <p:cNvGraphicFramePr>
            <a:graphicFrameLocks/>
          </p:cNvGraphicFramePr>
          <p:nvPr>
            <p:extLst>
              <p:ext uri="{D42A27DB-BD31-4B8C-83A1-F6EECF244321}">
                <p14:modId xmlns:p14="http://schemas.microsoft.com/office/powerpoint/2010/main" val="893810793"/>
              </p:ext>
            </p:extLst>
          </p:nvPr>
        </p:nvGraphicFramePr>
        <p:xfrm>
          <a:off x="152400" y="1752600"/>
          <a:ext cx="4572000" cy="3048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ontent Placeholder 8"/>
          <p:cNvGraphicFramePr>
            <a:graphicFrameLocks noGrp="1"/>
          </p:cNvGraphicFramePr>
          <p:nvPr>
            <p:ph idx="1"/>
            <p:extLst>
              <p:ext uri="{D42A27DB-BD31-4B8C-83A1-F6EECF244321}">
                <p14:modId xmlns:p14="http://schemas.microsoft.com/office/powerpoint/2010/main" val="934416768"/>
              </p:ext>
            </p:extLst>
          </p:nvPr>
        </p:nvGraphicFramePr>
        <p:xfrm>
          <a:off x="4572000" y="1752600"/>
          <a:ext cx="4403725" cy="3048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85912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RQ1: Comparison of Time Spent in Arcades</a:t>
            </a:r>
            <a:endParaRPr lang="en-US" dirty="0"/>
          </a:p>
        </p:txBody>
      </p:sp>
      <p:sp>
        <p:nvSpPr>
          <p:cNvPr id="3" name="TextBox 2"/>
          <p:cNvSpPr txBox="1"/>
          <p:nvPr/>
        </p:nvSpPr>
        <p:spPr>
          <a:xfrm>
            <a:off x="685800" y="5410200"/>
            <a:ext cx="8077200" cy="646331"/>
          </a:xfrm>
          <a:prstGeom prst="rect">
            <a:avLst/>
          </a:prstGeom>
          <a:noFill/>
        </p:spPr>
        <p:txBody>
          <a:bodyPr wrap="square" rtlCol="0">
            <a:spAutoFit/>
          </a:bodyPr>
          <a:lstStyle/>
          <a:p>
            <a:r>
              <a:rPr lang="en-US" dirty="0" smtClean="0"/>
              <a:t>American students answered that they tend to stay in arcades longer than Japanese students.  This trend applies as both adults and children</a:t>
            </a:r>
            <a:endParaRPr lang="en-US" dirty="0"/>
          </a:p>
        </p:txBody>
      </p:sp>
      <p:graphicFrame>
        <p:nvGraphicFramePr>
          <p:cNvPr id="6" name="Chart 5"/>
          <p:cNvGraphicFramePr>
            <a:graphicFrameLocks/>
          </p:cNvGraphicFramePr>
          <p:nvPr>
            <p:extLst>
              <p:ext uri="{D42A27DB-BD31-4B8C-83A1-F6EECF244321}">
                <p14:modId xmlns:p14="http://schemas.microsoft.com/office/powerpoint/2010/main" val="3263685420"/>
              </p:ext>
            </p:extLst>
          </p:nvPr>
        </p:nvGraphicFramePr>
        <p:xfrm>
          <a:off x="35796" y="1524000"/>
          <a:ext cx="4648200" cy="3429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hart 7"/>
          <p:cNvGraphicFramePr>
            <a:graphicFrameLocks/>
          </p:cNvGraphicFramePr>
          <p:nvPr>
            <p:extLst>
              <p:ext uri="{D42A27DB-BD31-4B8C-83A1-F6EECF244321}">
                <p14:modId xmlns:p14="http://schemas.microsoft.com/office/powerpoint/2010/main" val="189148101"/>
              </p:ext>
            </p:extLst>
          </p:nvPr>
        </p:nvGraphicFramePr>
        <p:xfrm>
          <a:off x="4419600" y="1600200"/>
          <a:ext cx="4572000" cy="3352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730663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Availability of Arcades</a:t>
            </a:r>
            <a:endParaRPr lang="en-US" dirty="0"/>
          </a:p>
        </p:txBody>
      </p:sp>
      <p:sp>
        <p:nvSpPr>
          <p:cNvPr id="3" name="Content Placeholder 2"/>
          <p:cNvSpPr>
            <a:spLocks noGrp="1"/>
          </p:cNvSpPr>
          <p:nvPr>
            <p:ph idx="1"/>
          </p:nvPr>
        </p:nvSpPr>
        <p:spPr>
          <a:xfrm>
            <a:off x="549275" y="4800600"/>
            <a:ext cx="8042276" cy="1143000"/>
          </a:xfrm>
        </p:spPr>
        <p:txBody>
          <a:bodyPr>
            <a:normAutofit fontScale="62500" lnSpcReduction="20000"/>
          </a:bodyPr>
          <a:lstStyle/>
          <a:p>
            <a:r>
              <a:rPr lang="en-US" dirty="0" smtClean="0"/>
              <a:t>From this data, American arcades are clearly in decline, while the majority of </a:t>
            </a:r>
            <a:r>
              <a:rPr lang="en-US" dirty="0"/>
              <a:t>J</a:t>
            </a:r>
            <a:r>
              <a:rPr lang="en-US" dirty="0" smtClean="0"/>
              <a:t>apanese respondents are unsure of the state of arcades in the neighborhood.</a:t>
            </a:r>
          </a:p>
          <a:p>
            <a:pPr lvl="2"/>
            <a:r>
              <a:rPr lang="en-US" dirty="0" smtClean="0"/>
              <a:t>However, the second-most popular response for the Japanese, “there are more arcades now” implies growth, or at least some health in the Japanese amusement industry.</a:t>
            </a:r>
            <a:endParaRPr lang="en-US" dirty="0"/>
          </a:p>
        </p:txBody>
      </p:sp>
      <p:graphicFrame>
        <p:nvGraphicFramePr>
          <p:cNvPr id="4" name="Chart 3"/>
          <p:cNvGraphicFramePr>
            <a:graphicFrameLocks/>
          </p:cNvGraphicFramePr>
          <p:nvPr>
            <p:extLst>
              <p:ext uri="{D42A27DB-BD31-4B8C-83A1-F6EECF244321}">
                <p14:modId xmlns:p14="http://schemas.microsoft.com/office/powerpoint/2010/main" val="3769864405"/>
              </p:ext>
            </p:extLst>
          </p:nvPr>
        </p:nvGraphicFramePr>
        <p:xfrm>
          <a:off x="152400" y="1676400"/>
          <a:ext cx="4724400" cy="32004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a:graphicFrameLocks/>
          </p:cNvGraphicFramePr>
          <p:nvPr>
            <p:extLst>
              <p:ext uri="{D42A27DB-BD31-4B8C-83A1-F6EECF244321}">
                <p14:modId xmlns:p14="http://schemas.microsoft.com/office/powerpoint/2010/main" val="566202894"/>
              </p:ext>
            </p:extLst>
          </p:nvPr>
        </p:nvGraphicFramePr>
        <p:xfrm>
          <a:off x="4191000" y="1600200"/>
          <a:ext cx="4953000" cy="3352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941408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RQ1: Comparison of Console Ownership</a:t>
            </a:r>
            <a:endParaRPr lang="en-US" dirty="0"/>
          </a:p>
        </p:txBody>
      </p:sp>
      <p:graphicFrame>
        <p:nvGraphicFramePr>
          <p:cNvPr id="4" name="Chart 3"/>
          <p:cNvGraphicFramePr>
            <a:graphicFrameLocks/>
          </p:cNvGraphicFramePr>
          <p:nvPr>
            <p:extLst>
              <p:ext uri="{D42A27DB-BD31-4B8C-83A1-F6EECF244321}">
                <p14:modId xmlns:p14="http://schemas.microsoft.com/office/powerpoint/2010/main" val="1615912858"/>
              </p:ext>
            </p:extLst>
          </p:nvPr>
        </p:nvGraphicFramePr>
        <p:xfrm>
          <a:off x="152400" y="1524000"/>
          <a:ext cx="45720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a:graphicFrameLocks/>
          </p:cNvGraphicFramePr>
          <p:nvPr>
            <p:extLst>
              <p:ext uri="{D42A27DB-BD31-4B8C-83A1-F6EECF244321}">
                <p14:modId xmlns:p14="http://schemas.microsoft.com/office/powerpoint/2010/main" val="3765031187"/>
              </p:ext>
            </p:extLst>
          </p:nvPr>
        </p:nvGraphicFramePr>
        <p:xfrm>
          <a:off x="4267200" y="1524000"/>
          <a:ext cx="4572000" cy="29718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533400" y="4953000"/>
            <a:ext cx="8077200" cy="1477328"/>
          </a:xfrm>
          <a:prstGeom prst="rect">
            <a:avLst/>
          </a:prstGeom>
          <a:noFill/>
        </p:spPr>
        <p:txBody>
          <a:bodyPr wrap="square" rtlCol="0">
            <a:spAutoFit/>
          </a:bodyPr>
          <a:lstStyle/>
          <a:p>
            <a:pPr marL="285750" indent="-285750">
              <a:buFont typeface="Arial" panose="020B0604020202020204" pitchFamily="34" charset="0"/>
              <a:buChar char="•"/>
            </a:pPr>
            <a:r>
              <a:rPr lang="en-US" dirty="0" smtClean="0"/>
              <a:t>Based on this data, console ownership </a:t>
            </a:r>
            <a:r>
              <a:rPr lang="en-US" dirty="0" smtClean="0">
                <a:solidFill>
                  <a:srgbClr val="000000"/>
                </a:solidFill>
              </a:rPr>
              <a:t>among college students </a:t>
            </a:r>
            <a:r>
              <a:rPr lang="en-US" dirty="0" smtClean="0"/>
              <a:t>is on a decline.</a:t>
            </a:r>
          </a:p>
          <a:p>
            <a:pPr marL="285750" indent="-285750">
              <a:buFont typeface="Arial" panose="020B0604020202020204" pitchFamily="34" charset="0"/>
              <a:buChar char="•"/>
            </a:pPr>
            <a:r>
              <a:rPr lang="en-US" dirty="0" smtClean="0"/>
              <a:t>However, this may be to students growing up, moving out of their parents’ homes, and not being able to afford a new console of their own.</a:t>
            </a:r>
            <a:endParaRPr lang="en-US" dirty="0"/>
          </a:p>
        </p:txBody>
      </p:sp>
    </p:spTree>
    <p:extLst>
      <p:ext uri="{BB962C8B-B14F-4D97-AF65-F5344CB8AC3E}">
        <p14:creationId xmlns:p14="http://schemas.microsoft.com/office/powerpoint/2010/main" val="38773544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normAutofit fontScale="40000" lnSpcReduction="20000"/>
          </a:bodyPr>
          <a:lstStyle/>
          <a:p>
            <a:pPr marL="0" indent="0">
              <a:lnSpc>
                <a:spcPct val="70000"/>
              </a:lnSpc>
              <a:buNone/>
            </a:pPr>
            <a:r>
              <a:rPr lang="en-US" sz="4900" dirty="0" smtClean="0"/>
              <a:t>1. Significance </a:t>
            </a:r>
            <a:r>
              <a:rPr lang="en-US" sz="4900" dirty="0"/>
              <a:t>of the Study </a:t>
            </a:r>
            <a:endParaRPr lang="en-US" sz="4900" dirty="0" smtClean="0"/>
          </a:p>
          <a:p>
            <a:pPr marL="0" indent="0">
              <a:lnSpc>
                <a:spcPct val="70000"/>
              </a:lnSpc>
              <a:buNone/>
            </a:pPr>
            <a:r>
              <a:rPr lang="en-US" sz="4900" dirty="0"/>
              <a:t>2</a:t>
            </a:r>
            <a:r>
              <a:rPr lang="en-US" sz="4900" dirty="0" smtClean="0"/>
              <a:t>. Research Questions</a:t>
            </a:r>
            <a:endParaRPr lang="en-US" sz="4900" dirty="0"/>
          </a:p>
          <a:p>
            <a:pPr marL="0" indent="0">
              <a:lnSpc>
                <a:spcPct val="70000"/>
              </a:lnSpc>
              <a:buNone/>
            </a:pPr>
            <a:r>
              <a:rPr lang="en-US" sz="4900" dirty="0" smtClean="0"/>
              <a:t>3. Research </a:t>
            </a:r>
            <a:r>
              <a:rPr lang="en-US" sz="4900" dirty="0"/>
              <a:t>Background </a:t>
            </a:r>
            <a:endParaRPr lang="en-US" sz="4900" dirty="0" smtClean="0"/>
          </a:p>
          <a:p>
            <a:pPr marL="685800" lvl="2" indent="0">
              <a:lnSpc>
                <a:spcPct val="70000"/>
              </a:lnSpc>
              <a:buNone/>
            </a:pPr>
            <a:r>
              <a:rPr lang="en-US" sz="4000" dirty="0" smtClean="0"/>
              <a:t>A. History of Arcades in the US</a:t>
            </a:r>
            <a:endParaRPr lang="en-US" sz="4500" dirty="0"/>
          </a:p>
          <a:p>
            <a:pPr marL="685800" lvl="2" indent="0">
              <a:lnSpc>
                <a:spcPct val="70000"/>
              </a:lnSpc>
              <a:buNone/>
            </a:pPr>
            <a:r>
              <a:rPr lang="en-US" sz="4200" dirty="0" smtClean="0"/>
              <a:t>B. History of Arcades in Japan</a:t>
            </a:r>
            <a:endParaRPr lang="en-US" sz="4700" dirty="0"/>
          </a:p>
          <a:p>
            <a:pPr marL="685800" lvl="2" indent="0">
              <a:lnSpc>
                <a:spcPct val="70000"/>
              </a:lnSpc>
              <a:buNone/>
            </a:pPr>
            <a:r>
              <a:rPr lang="en-US" sz="4200" dirty="0"/>
              <a:t>C</a:t>
            </a:r>
            <a:r>
              <a:rPr lang="en-US" sz="4200" dirty="0" smtClean="0"/>
              <a:t>. How have Consoles affected game centers?</a:t>
            </a:r>
            <a:endParaRPr lang="en-US" sz="4700" dirty="0"/>
          </a:p>
          <a:p>
            <a:pPr marL="0" indent="0">
              <a:lnSpc>
                <a:spcPct val="70000"/>
              </a:lnSpc>
              <a:buNone/>
            </a:pPr>
            <a:r>
              <a:rPr lang="en-US" sz="4900" dirty="0"/>
              <a:t>4</a:t>
            </a:r>
            <a:r>
              <a:rPr lang="en-US" sz="4900" dirty="0" smtClean="0"/>
              <a:t>. Research </a:t>
            </a:r>
            <a:r>
              <a:rPr lang="en-US" sz="4900" dirty="0"/>
              <a:t>Method </a:t>
            </a:r>
          </a:p>
          <a:p>
            <a:pPr marL="0" indent="0">
              <a:lnSpc>
                <a:spcPct val="70000"/>
              </a:lnSpc>
              <a:buNone/>
            </a:pPr>
            <a:r>
              <a:rPr lang="en-US" sz="4900" dirty="0"/>
              <a:t>5</a:t>
            </a:r>
            <a:r>
              <a:rPr lang="en-US" sz="4900" dirty="0" smtClean="0"/>
              <a:t>. Research Findings </a:t>
            </a:r>
            <a:endParaRPr lang="en-US" sz="4900" dirty="0"/>
          </a:p>
          <a:p>
            <a:pPr marL="0" indent="0">
              <a:lnSpc>
                <a:spcPct val="70000"/>
              </a:lnSpc>
              <a:buNone/>
            </a:pPr>
            <a:r>
              <a:rPr lang="en-US" sz="4900" dirty="0"/>
              <a:t>6</a:t>
            </a:r>
            <a:r>
              <a:rPr lang="en-US" sz="4900" dirty="0" smtClean="0"/>
              <a:t>. Conclusion</a:t>
            </a:r>
          </a:p>
          <a:p>
            <a:pPr marL="0" indent="0">
              <a:lnSpc>
                <a:spcPct val="70000"/>
              </a:lnSpc>
              <a:buNone/>
            </a:pPr>
            <a:r>
              <a:rPr lang="en-US" sz="4900" dirty="0"/>
              <a:t>7</a:t>
            </a:r>
            <a:r>
              <a:rPr lang="en-US" sz="4900" dirty="0" smtClean="0"/>
              <a:t>. Limitations of the Study</a:t>
            </a:r>
            <a:endParaRPr lang="en-US" sz="4900" dirty="0"/>
          </a:p>
          <a:p>
            <a:pPr marL="0" indent="0">
              <a:lnSpc>
                <a:spcPct val="70000"/>
              </a:lnSpc>
              <a:buNone/>
            </a:pPr>
            <a:r>
              <a:rPr lang="en-US" sz="4900" dirty="0"/>
              <a:t>8</a:t>
            </a:r>
            <a:r>
              <a:rPr lang="en-US" sz="4900" dirty="0" smtClean="0"/>
              <a:t>. References </a:t>
            </a:r>
            <a:endParaRPr lang="en-US" sz="4900" dirty="0"/>
          </a:p>
          <a:p>
            <a:pPr marL="0" indent="0">
              <a:lnSpc>
                <a:spcPct val="70000"/>
              </a:lnSpc>
              <a:buNone/>
            </a:pPr>
            <a:r>
              <a:rPr lang="en-US" sz="4900" dirty="0"/>
              <a:t>9</a:t>
            </a:r>
            <a:r>
              <a:rPr lang="en-US" sz="4900" dirty="0" smtClean="0"/>
              <a:t>. Acknowledgements </a:t>
            </a:r>
            <a:endParaRPr lang="en-US" sz="4900" dirty="0"/>
          </a:p>
          <a:p>
            <a:endParaRPr lang="en-US" dirty="0"/>
          </a:p>
        </p:txBody>
      </p:sp>
    </p:spTree>
    <p:extLst>
      <p:ext uri="{BB962C8B-B14F-4D97-AF65-F5344CB8AC3E}">
        <p14:creationId xmlns:p14="http://schemas.microsoft.com/office/powerpoint/2010/main" val="41979476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RQ 1: Frequency of Playing Games with Others on a Console</a:t>
            </a:r>
            <a:endParaRPr lang="en-US"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99724118"/>
              </p:ext>
            </p:extLst>
          </p:nvPr>
        </p:nvGraphicFramePr>
        <p:xfrm>
          <a:off x="304800" y="1828800"/>
          <a:ext cx="44958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a:graphicFrameLocks/>
          </p:cNvGraphicFramePr>
          <p:nvPr>
            <p:extLst>
              <p:ext uri="{D42A27DB-BD31-4B8C-83A1-F6EECF244321}">
                <p14:modId xmlns:p14="http://schemas.microsoft.com/office/powerpoint/2010/main" val="4288515523"/>
              </p:ext>
            </p:extLst>
          </p:nvPr>
        </p:nvGraphicFramePr>
        <p:xfrm>
          <a:off x="4466376" y="1828800"/>
          <a:ext cx="4677624"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685800" y="4953000"/>
            <a:ext cx="8001000" cy="646331"/>
          </a:xfrm>
          <a:prstGeom prst="rect">
            <a:avLst/>
          </a:prstGeom>
          <a:noFill/>
        </p:spPr>
        <p:txBody>
          <a:bodyPr wrap="square" rtlCol="0">
            <a:spAutoFit/>
          </a:bodyPr>
          <a:lstStyle/>
          <a:p>
            <a:pPr marL="285750" indent="-285750">
              <a:buFont typeface="Arial"/>
              <a:buChar char="•"/>
            </a:pPr>
            <a:r>
              <a:rPr lang="en-US" dirty="0" smtClean="0"/>
              <a:t>As children and as adults, Americans play console games with others more often.</a:t>
            </a:r>
            <a:endParaRPr lang="en-US" sz="1600" dirty="0" smtClean="0">
              <a:solidFill>
                <a:srgbClr val="C00000"/>
              </a:solidFill>
            </a:endParaRPr>
          </a:p>
        </p:txBody>
      </p:sp>
    </p:spTree>
    <p:extLst>
      <p:ext uri="{BB962C8B-B14F-4D97-AF65-F5344CB8AC3E}">
        <p14:creationId xmlns:p14="http://schemas.microsoft.com/office/powerpoint/2010/main" val="1012906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Console Games are Played with Others</a:t>
            </a:r>
            <a:endParaRPr lang="en-US" dirty="0"/>
          </a:p>
        </p:txBody>
      </p:sp>
      <p:sp>
        <p:nvSpPr>
          <p:cNvPr id="3" name="Content Placeholder 2"/>
          <p:cNvSpPr>
            <a:spLocks noGrp="1"/>
          </p:cNvSpPr>
          <p:nvPr>
            <p:ph idx="1"/>
          </p:nvPr>
        </p:nvSpPr>
        <p:spPr>
          <a:xfrm>
            <a:off x="549275" y="4343399"/>
            <a:ext cx="8042276" cy="1600201"/>
          </a:xfrm>
        </p:spPr>
        <p:txBody>
          <a:bodyPr>
            <a:normAutofit fontScale="92500" lnSpcReduction="10000"/>
          </a:bodyPr>
          <a:lstStyle/>
          <a:p>
            <a:r>
              <a:rPr lang="en-US" dirty="0"/>
              <a:t>How people play games together varies between Americans and Japanese.  The two most popular methods for Americans are online or via WIFI connection, while Japanese prefer to physically meet and play on the same console. (multi-player) </a:t>
            </a:r>
          </a:p>
        </p:txBody>
      </p:sp>
      <p:graphicFrame>
        <p:nvGraphicFramePr>
          <p:cNvPr id="4" name="Chart 3"/>
          <p:cNvGraphicFramePr>
            <a:graphicFrameLocks/>
          </p:cNvGraphicFramePr>
          <p:nvPr>
            <p:extLst>
              <p:ext uri="{D42A27DB-BD31-4B8C-83A1-F6EECF244321}">
                <p14:modId xmlns:p14="http://schemas.microsoft.com/office/powerpoint/2010/main" val="1248285903"/>
              </p:ext>
            </p:extLst>
          </p:nvPr>
        </p:nvGraphicFramePr>
        <p:xfrm>
          <a:off x="-152400" y="1447800"/>
          <a:ext cx="4800600" cy="3048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a:graphicFrameLocks/>
          </p:cNvGraphicFramePr>
          <p:nvPr>
            <p:extLst>
              <p:ext uri="{D42A27DB-BD31-4B8C-83A1-F6EECF244321}">
                <p14:modId xmlns:p14="http://schemas.microsoft.com/office/powerpoint/2010/main" val="3055977985"/>
              </p:ext>
            </p:extLst>
          </p:nvPr>
        </p:nvGraphicFramePr>
        <p:xfrm>
          <a:off x="4267200" y="1447800"/>
          <a:ext cx="4953000" cy="3124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915106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Research Question 1 Findings</a:t>
            </a:r>
            <a:endParaRPr lang="en-US" sz="4400" dirty="0"/>
          </a:p>
        </p:txBody>
      </p:sp>
      <p:sp>
        <p:nvSpPr>
          <p:cNvPr id="3" name="Content Placeholder 2"/>
          <p:cNvSpPr>
            <a:spLocks noGrp="1"/>
          </p:cNvSpPr>
          <p:nvPr>
            <p:ph idx="1"/>
          </p:nvPr>
        </p:nvSpPr>
        <p:spPr/>
        <p:txBody>
          <a:bodyPr>
            <a:normAutofit fontScale="85000" lnSpcReduction="10000"/>
          </a:bodyPr>
          <a:lstStyle/>
          <a:p>
            <a:r>
              <a:rPr lang="en-US" dirty="0" smtClean="0"/>
              <a:t>Though Americans do not visit arcades as often, they spend more time in them per visit.</a:t>
            </a:r>
          </a:p>
          <a:p>
            <a:r>
              <a:rPr lang="en-US" dirty="0" smtClean="0"/>
              <a:t>It seems that Japanese students visit arcades for a shorter period of time, but more frequently than Americans.</a:t>
            </a:r>
          </a:p>
          <a:p>
            <a:r>
              <a:rPr lang="en-US" dirty="0" smtClean="0"/>
              <a:t>Owning a game console and going to an arcade do not appear to be mutually exclusive, though owning a console is much more popular among Americans than Japanese students.</a:t>
            </a:r>
          </a:p>
          <a:p>
            <a:r>
              <a:rPr lang="en-US" dirty="0" smtClean="0"/>
              <a:t>Surprisingly, Americans play console games with others more frequently than Japanese students.  However, Americans tend to play online or over WIFI, while Japanese prefer playing with a friend or a group using the same console.</a:t>
            </a:r>
          </a:p>
          <a:p>
            <a:endParaRPr lang="en-US" dirty="0"/>
          </a:p>
        </p:txBody>
      </p:sp>
    </p:spTree>
    <p:extLst>
      <p:ext uri="{BB962C8B-B14F-4D97-AF65-F5344CB8AC3E}">
        <p14:creationId xmlns:p14="http://schemas.microsoft.com/office/powerpoint/2010/main" val="34064614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035424"/>
          </a:xfrm>
        </p:spPr>
        <p:txBody>
          <a:bodyPr/>
          <a:lstStyle/>
          <a:p>
            <a:pPr lvl="1" algn="ctr" rtl="0">
              <a:spcBef>
                <a:spcPct val="0"/>
              </a:spcBef>
            </a:pPr>
            <a:r>
              <a:rPr lang="en-US" altLang="en-US" sz="4000" dirty="0" smtClean="0">
                <a:solidFill>
                  <a:schemeClr val="accent1"/>
                </a:solidFill>
                <a:ea typeface="ＭＳ Ｐゴシック" pitchFamily="34" charset="-128"/>
              </a:rPr>
              <a:t>Enjoyment of Arcade Atmosphere</a:t>
            </a:r>
            <a:endParaRPr lang="en-US" sz="4000" dirty="0">
              <a:solidFill>
                <a:schemeClr val="accent1"/>
              </a:solidFill>
            </a:endParaRPr>
          </a:p>
        </p:txBody>
      </p:sp>
      <p:graphicFrame>
        <p:nvGraphicFramePr>
          <p:cNvPr id="4" name="Chart 3"/>
          <p:cNvGraphicFramePr>
            <a:graphicFrameLocks/>
          </p:cNvGraphicFramePr>
          <p:nvPr>
            <p:extLst>
              <p:ext uri="{D42A27DB-BD31-4B8C-83A1-F6EECF244321}">
                <p14:modId xmlns:p14="http://schemas.microsoft.com/office/powerpoint/2010/main" val="2441218985"/>
              </p:ext>
            </p:extLst>
          </p:nvPr>
        </p:nvGraphicFramePr>
        <p:xfrm>
          <a:off x="0" y="1371600"/>
          <a:ext cx="4800600" cy="4191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a:graphicFrameLocks/>
          </p:cNvGraphicFramePr>
          <p:nvPr>
            <p:extLst>
              <p:ext uri="{D42A27DB-BD31-4B8C-83A1-F6EECF244321}">
                <p14:modId xmlns:p14="http://schemas.microsoft.com/office/powerpoint/2010/main" val="1375808951"/>
              </p:ext>
            </p:extLst>
          </p:nvPr>
        </p:nvGraphicFramePr>
        <p:xfrm>
          <a:off x="4648200" y="1447800"/>
          <a:ext cx="4495800" cy="40386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457200" y="5411450"/>
            <a:ext cx="8229600" cy="1477328"/>
          </a:xfrm>
          <a:prstGeom prst="rect">
            <a:avLst/>
          </a:prstGeom>
          <a:noFill/>
        </p:spPr>
        <p:txBody>
          <a:bodyPr wrap="square" rtlCol="0">
            <a:spAutoFit/>
          </a:bodyPr>
          <a:lstStyle/>
          <a:p>
            <a:pPr marL="285750" indent="-285750">
              <a:buFont typeface="Arial"/>
              <a:buChar char="•"/>
            </a:pPr>
            <a:r>
              <a:rPr lang="en-US" dirty="0" smtClean="0"/>
              <a:t>Surprisingly, American students agreed more strongly about playing around other people and watching people play games.</a:t>
            </a:r>
          </a:p>
          <a:p>
            <a:pPr marL="285750" indent="-285750">
              <a:buFont typeface="Arial"/>
              <a:buChar char="•"/>
            </a:pPr>
            <a:r>
              <a:rPr lang="en-US" dirty="0" smtClean="0"/>
              <a:t>Japanese students indicated that they do not like noise nor the lights of arcades, while fewer Americans see noise and lights as unpleasant factors.</a:t>
            </a:r>
          </a:p>
        </p:txBody>
      </p:sp>
    </p:spTree>
    <p:extLst>
      <p:ext uri="{BB962C8B-B14F-4D97-AF65-F5344CB8AC3E}">
        <p14:creationId xmlns:p14="http://schemas.microsoft.com/office/powerpoint/2010/main" val="25376663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Negative Experiences at Game Centers</a:t>
            </a:r>
            <a:endParaRPr lang="en-US" dirty="0"/>
          </a:p>
        </p:txBody>
      </p:sp>
      <p:sp>
        <p:nvSpPr>
          <p:cNvPr id="3" name="Content Placeholder 2"/>
          <p:cNvSpPr>
            <a:spLocks noGrp="1"/>
          </p:cNvSpPr>
          <p:nvPr>
            <p:ph idx="1"/>
          </p:nvPr>
        </p:nvSpPr>
        <p:spPr>
          <a:xfrm>
            <a:off x="4571999" y="1600201"/>
            <a:ext cx="4019551" cy="4343400"/>
          </a:xfrm>
        </p:spPr>
        <p:txBody>
          <a:bodyPr>
            <a:normAutofit/>
          </a:bodyPr>
          <a:lstStyle/>
          <a:p>
            <a:pPr marL="0" indent="0">
              <a:buNone/>
            </a:pPr>
            <a:r>
              <a:rPr lang="en-US" sz="1800" dirty="0" smtClean="0">
                <a:solidFill>
                  <a:schemeClr val="tx1"/>
                </a:solidFill>
              </a:rPr>
              <a:t>Japanese Responses</a:t>
            </a:r>
          </a:p>
          <a:p>
            <a:r>
              <a:rPr lang="en-US" sz="1800" i="1" dirty="0" smtClean="0">
                <a:solidFill>
                  <a:schemeClr val="tx1"/>
                </a:solidFill>
              </a:rPr>
              <a:t>It was too loud and smelled strongly of cigarette smoke.</a:t>
            </a:r>
          </a:p>
          <a:p>
            <a:endParaRPr lang="en-US" sz="1200" dirty="0">
              <a:solidFill>
                <a:schemeClr val="tx1"/>
              </a:solidFill>
            </a:endParaRPr>
          </a:p>
          <a:p>
            <a:r>
              <a:rPr lang="en-US" sz="1800" i="1" dirty="0" smtClean="0">
                <a:solidFill>
                  <a:schemeClr val="tx1"/>
                </a:solidFill>
              </a:rPr>
              <a:t>At night there are shady people </a:t>
            </a:r>
            <a:r>
              <a:rPr lang="en-US" sz="1800" i="1" dirty="0">
                <a:solidFill>
                  <a:schemeClr val="tx1"/>
                </a:solidFill>
              </a:rPr>
              <a:t>(like delinquents or bikers</a:t>
            </a:r>
            <a:r>
              <a:rPr lang="en-US" sz="1800" i="1" dirty="0" smtClean="0">
                <a:solidFill>
                  <a:schemeClr val="tx1"/>
                </a:solidFill>
              </a:rPr>
              <a:t>) at the game center.</a:t>
            </a:r>
          </a:p>
          <a:p>
            <a:pPr marL="2116138" lvl="7" indent="0">
              <a:buNone/>
            </a:pPr>
            <a:endParaRPr lang="en-US" sz="1200" dirty="0" smtClean="0">
              <a:solidFill>
                <a:schemeClr val="tx1"/>
              </a:solidFill>
            </a:endParaRPr>
          </a:p>
        </p:txBody>
      </p:sp>
      <p:sp>
        <p:nvSpPr>
          <p:cNvPr id="4" name="TextBox 3"/>
          <p:cNvSpPr txBox="1"/>
          <p:nvPr/>
        </p:nvSpPr>
        <p:spPr>
          <a:xfrm>
            <a:off x="762000" y="1676400"/>
            <a:ext cx="3581400" cy="4862870"/>
          </a:xfrm>
          <a:prstGeom prst="rect">
            <a:avLst/>
          </a:prstGeom>
          <a:noFill/>
        </p:spPr>
        <p:txBody>
          <a:bodyPr wrap="square" rtlCol="0">
            <a:spAutoFit/>
          </a:bodyPr>
          <a:lstStyle/>
          <a:p>
            <a:r>
              <a:rPr lang="en-US" dirty="0" smtClean="0"/>
              <a:t>American Responses</a:t>
            </a:r>
          </a:p>
          <a:p>
            <a:endParaRPr lang="en-US" dirty="0"/>
          </a:p>
          <a:p>
            <a:pPr marL="285750" indent="-285750">
              <a:buFont typeface="Arial"/>
              <a:buChar char="•"/>
            </a:pPr>
            <a:r>
              <a:rPr lang="en-US" sz="1600" dirty="0" smtClean="0"/>
              <a:t>[There are] </a:t>
            </a:r>
            <a:r>
              <a:rPr lang="en-US" sz="1600" i="1" dirty="0" smtClean="0"/>
              <a:t>bratty children and perverts starring </a:t>
            </a:r>
            <a:r>
              <a:rPr lang="en-US" sz="1600" dirty="0" smtClean="0"/>
              <a:t>[sic] </a:t>
            </a:r>
            <a:r>
              <a:rPr lang="en-US" sz="1600" i="1" dirty="0" smtClean="0"/>
              <a:t>at my body when playing dance games.</a:t>
            </a:r>
          </a:p>
          <a:p>
            <a:r>
              <a:rPr lang="en-US" sz="1600" dirty="0" smtClean="0"/>
              <a:t>		</a:t>
            </a:r>
            <a:endParaRPr lang="en-US" sz="1600" dirty="0"/>
          </a:p>
          <a:p>
            <a:pPr marL="285750" indent="-285750">
              <a:buFont typeface="Arial"/>
              <a:buChar char="•"/>
            </a:pPr>
            <a:r>
              <a:rPr lang="en-US" sz="1600" i="1" dirty="0" smtClean="0"/>
              <a:t>Some are pretty dirty</a:t>
            </a:r>
            <a:r>
              <a:rPr lang="en-US" sz="1600" dirty="0" smtClean="0"/>
              <a:t>. [I] </a:t>
            </a:r>
            <a:r>
              <a:rPr lang="en-US" sz="1600" i="1" dirty="0" smtClean="0"/>
              <a:t>was at one that literally had dried blood on the Air Hockey table</a:t>
            </a:r>
            <a:r>
              <a:rPr lang="en-US" sz="1600" dirty="0" smtClean="0"/>
              <a:t>.</a:t>
            </a:r>
          </a:p>
          <a:p>
            <a:r>
              <a:rPr lang="en-US" sz="1600" dirty="0" smtClean="0"/>
              <a:t>		</a:t>
            </a:r>
          </a:p>
          <a:p>
            <a:pPr marL="285750" indent="-285750">
              <a:buFont typeface="Arial"/>
              <a:buChar char="•"/>
            </a:pPr>
            <a:endParaRPr lang="en-US" sz="1600" dirty="0" smtClean="0"/>
          </a:p>
          <a:p>
            <a:pPr marL="285750" indent="-285750">
              <a:buFont typeface="Arial"/>
              <a:buChar char="•"/>
            </a:pPr>
            <a:r>
              <a:rPr lang="en-US" sz="1600" dirty="0" smtClean="0"/>
              <a:t>[A] </a:t>
            </a:r>
            <a:r>
              <a:rPr lang="en-US" sz="1600" i="1" dirty="0" smtClean="0"/>
              <a:t>friend got knocked out by a person. </a:t>
            </a:r>
          </a:p>
          <a:p>
            <a:r>
              <a:rPr lang="en-US" sz="1600" dirty="0" smtClean="0"/>
              <a:t>		</a:t>
            </a:r>
          </a:p>
          <a:p>
            <a:pPr marL="285750" indent="-285750">
              <a:buFont typeface="Arial"/>
              <a:buChar char="•"/>
            </a:pPr>
            <a:endParaRPr lang="en-US" sz="1600" dirty="0"/>
          </a:p>
          <a:p>
            <a:pPr marL="285750" indent="-285750">
              <a:buFont typeface="Arial"/>
              <a:buChar char="•"/>
            </a:pPr>
            <a:r>
              <a:rPr lang="en-US" sz="1600" i="1" dirty="0" smtClean="0"/>
              <a:t>There’s bullies and one </a:t>
            </a:r>
            <a:r>
              <a:rPr lang="en-US" sz="1600" dirty="0" smtClean="0"/>
              <a:t>[sic] </a:t>
            </a:r>
            <a:r>
              <a:rPr lang="en-US" sz="1600" i="1" dirty="0" smtClean="0"/>
              <a:t>there was a shooting</a:t>
            </a:r>
          </a:p>
          <a:p>
            <a:r>
              <a:rPr lang="en-US" sz="1600" dirty="0" smtClean="0"/>
              <a:t>		</a:t>
            </a:r>
            <a:endParaRPr lang="en-US" sz="1600" dirty="0"/>
          </a:p>
          <a:p>
            <a:endParaRPr lang="en-US" dirty="0"/>
          </a:p>
        </p:txBody>
      </p:sp>
    </p:spTree>
    <p:extLst>
      <p:ext uri="{BB962C8B-B14F-4D97-AF65-F5344CB8AC3E}">
        <p14:creationId xmlns:p14="http://schemas.microsoft.com/office/powerpoint/2010/main" val="12313364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Research Question 1-A Findings</a:t>
            </a:r>
            <a:endParaRPr lang="en-US" sz="4000" dirty="0"/>
          </a:p>
        </p:txBody>
      </p:sp>
      <p:sp>
        <p:nvSpPr>
          <p:cNvPr id="3" name="Content Placeholder 2"/>
          <p:cNvSpPr>
            <a:spLocks noGrp="1"/>
          </p:cNvSpPr>
          <p:nvPr>
            <p:ph idx="1"/>
          </p:nvPr>
        </p:nvSpPr>
        <p:spPr/>
        <p:txBody>
          <a:bodyPr>
            <a:normAutofit fontScale="85000" lnSpcReduction="20000"/>
          </a:bodyPr>
          <a:lstStyle/>
          <a:p>
            <a:r>
              <a:rPr lang="en-US" dirty="0"/>
              <a:t>Americans are not bothered by the lights of arcade machines, while 37% of Japanese respondents answered that they don’t care for them</a:t>
            </a:r>
            <a:r>
              <a:rPr lang="en-US" dirty="0" smtClean="0"/>
              <a:t>.</a:t>
            </a:r>
            <a:endParaRPr lang="en-US" dirty="0"/>
          </a:p>
          <a:p>
            <a:r>
              <a:rPr lang="en-US" dirty="0"/>
              <a:t>54% of Japanese respondents answered that they dislike the noise of arcade machines, compared to only 20% of Americans.</a:t>
            </a:r>
          </a:p>
          <a:p>
            <a:r>
              <a:rPr lang="en-US" dirty="0" smtClean="0"/>
              <a:t>74</a:t>
            </a:r>
            <a:r>
              <a:rPr lang="en-US" dirty="0"/>
              <a:t>% of Americans enjoy being around other people in an arcade setting, compared to only 32% of Japanese.</a:t>
            </a:r>
          </a:p>
          <a:p>
            <a:r>
              <a:rPr lang="en-US" dirty="0" smtClean="0"/>
              <a:t>70</a:t>
            </a:r>
            <a:r>
              <a:rPr lang="en-US" dirty="0"/>
              <a:t>% of Americans and 59% of Japanese answered that they enjoy watching others play games</a:t>
            </a:r>
            <a:r>
              <a:rPr lang="en-US" dirty="0" smtClean="0"/>
              <a:t>.</a:t>
            </a:r>
          </a:p>
          <a:p>
            <a:r>
              <a:rPr lang="en-US" dirty="0" smtClean="0"/>
              <a:t>In addition to the maintenance of the machines, clean and safe environments are preferred by both Americans and Japanese.  (I was surprised by some responses)</a:t>
            </a:r>
            <a:endParaRPr lang="en-US" dirty="0"/>
          </a:p>
          <a:p>
            <a:endParaRPr lang="en-US" dirty="0"/>
          </a:p>
        </p:txBody>
      </p:sp>
    </p:spTree>
    <p:extLst>
      <p:ext uri="{BB962C8B-B14F-4D97-AF65-F5344CB8AC3E}">
        <p14:creationId xmlns:p14="http://schemas.microsoft.com/office/powerpoint/2010/main" val="33509082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Question 2</a:t>
            </a:r>
            <a:endParaRPr lang="en-US" dirty="0"/>
          </a:p>
        </p:txBody>
      </p:sp>
      <p:sp>
        <p:nvSpPr>
          <p:cNvPr id="3" name="Content Placeholder 2"/>
          <p:cNvSpPr>
            <a:spLocks noGrp="1"/>
          </p:cNvSpPr>
          <p:nvPr>
            <p:ph idx="1"/>
          </p:nvPr>
        </p:nvSpPr>
        <p:spPr/>
        <p:txBody>
          <a:bodyPr/>
          <a:lstStyle/>
          <a:p>
            <a:endParaRPr lang="en-US" altLang="en-US" dirty="0" smtClean="0">
              <a:ea typeface="ＭＳ Ｐゴシック" pitchFamily="34" charset="-128"/>
            </a:endParaRPr>
          </a:p>
          <a:p>
            <a:r>
              <a:rPr lang="en-US" altLang="en-US" dirty="0" smtClean="0">
                <a:ea typeface="ＭＳ Ｐゴシック" pitchFamily="34" charset="-128"/>
              </a:rPr>
              <a:t>What </a:t>
            </a:r>
            <a:r>
              <a:rPr lang="en-US" altLang="en-US" dirty="0">
                <a:ea typeface="ＭＳ Ｐゴシック" pitchFamily="34" charset="-128"/>
              </a:rPr>
              <a:t>are the most popular games in each culture’s arcade and why?</a:t>
            </a:r>
          </a:p>
          <a:p>
            <a:endParaRPr lang="en-US" dirty="0"/>
          </a:p>
        </p:txBody>
      </p:sp>
    </p:spTree>
    <p:extLst>
      <p:ext uri="{BB962C8B-B14F-4D97-AF65-F5344CB8AC3E}">
        <p14:creationId xmlns:p14="http://schemas.microsoft.com/office/powerpoint/2010/main" val="1431245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4000" dirty="0" smtClean="0">
                <a:ea typeface="ＭＳ Ｐゴシック" pitchFamily="34" charset="-128"/>
              </a:rPr>
              <a:t>Games Played by Men</a:t>
            </a:r>
            <a:br>
              <a:rPr lang="en-US" altLang="en-US" sz="4000" dirty="0" smtClean="0">
                <a:ea typeface="ＭＳ Ｐゴシック" pitchFamily="34" charset="-128"/>
              </a:rPr>
            </a:br>
            <a:r>
              <a:rPr lang="en-US" altLang="en-US" sz="1800" dirty="0" smtClean="0">
                <a:ea typeface="ＭＳ Ｐゴシック" pitchFamily="34" charset="-128"/>
              </a:rPr>
              <a:t/>
            </a:r>
            <a:br>
              <a:rPr lang="en-US" altLang="en-US" sz="1800" dirty="0" smtClean="0">
                <a:ea typeface="ＭＳ Ｐゴシック" pitchFamily="34" charset="-128"/>
              </a:rPr>
            </a:br>
            <a:r>
              <a:rPr lang="en-US" altLang="en-US" sz="1800" dirty="0" smtClean="0">
                <a:ea typeface="ＭＳ Ｐゴシック" pitchFamily="34" charset="-128"/>
              </a:rPr>
              <a:t>What </a:t>
            </a:r>
            <a:r>
              <a:rPr lang="en-US" altLang="en-US" sz="1800" dirty="0">
                <a:ea typeface="ＭＳ Ｐゴシック" pitchFamily="34" charset="-128"/>
              </a:rPr>
              <a:t>are the most popular games in each culture’s arcade and why</a:t>
            </a:r>
            <a:r>
              <a:rPr lang="en-US" altLang="en-US" sz="1800" dirty="0" smtClean="0">
                <a:ea typeface="ＭＳ Ｐゴシック" pitchFamily="34" charset="-128"/>
              </a:rPr>
              <a:t>?</a:t>
            </a:r>
            <a:endParaRPr lang="en-US" sz="1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79215681"/>
              </p:ext>
            </p:extLst>
          </p:nvPr>
        </p:nvGraphicFramePr>
        <p:xfrm>
          <a:off x="609600" y="1524000"/>
          <a:ext cx="3432175" cy="266382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a:graphicFrameLocks/>
          </p:cNvGraphicFramePr>
          <p:nvPr>
            <p:extLst>
              <p:ext uri="{D42A27DB-BD31-4B8C-83A1-F6EECF244321}">
                <p14:modId xmlns:p14="http://schemas.microsoft.com/office/powerpoint/2010/main" val="2947886444"/>
              </p:ext>
            </p:extLst>
          </p:nvPr>
        </p:nvGraphicFramePr>
        <p:xfrm>
          <a:off x="4191000" y="1524000"/>
          <a:ext cx="3886200" cy="2667000"/>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1066800" y="5006876"/>
            <a:ext cx="6705600" cy="2369880"/>
          </a:xfrm>
          <a:prstGeom prst="rect">
            <a:avLst/>
          </a:prstGeom>
          <a:noFill/>
        </p:spPr>
        <p:txBody>
          <a:bodyPr wrap="square" rtlCol="0">
            <a:spAutoFit/>
          </a:bodyPr>
          <a:lstStyle/>
          <a:p>
            <a:pPr marL="285750" indent="-285750">
              <a:buFont typeface="Arial"/>
              <a:buChar char="•"/>
            </a:pPr>
            <a:r>
              <a:rPr lang="en-US" sz="1600" dirty="0" smtClean="0"/>
              <a:t>American men play a wider variety of games at the arcade than Japanese.  </a:t>
            </a:r>
          </a:p>
          <a:p>
            <a:pPr marL="285750" indent="-285750">
              <a:buFont typeface="Arial"/>
              <a:buChar char="•"/>
            </a:pPr>
            <a:r>
              <a:rPr lang="en-US" sz="1600" dirty="0" smtClean="0"/>
              <a:t>“Crane Games” are most popular among Japanese men, while “Shooting Games” and “Dance Games” are equally popular among the American men surveyed.</a:t>
            </a:r>
          </a:p>
          <a:p>
            <a:pPr marL="285750" indent="-285750">
              <a:buFont typeface="Arial"/>
              <a:buChar char="•"/>
            </a:pPr>
            <a:r>
              <a:rPr lang="en-US" sz="1600" dirty="0" smtClean="0"/>
              <a:t>Both American and Japanese men enjoy Dance/Music/Rhythm games equally.</a:t>
            </a:r>
          </a:p>
          <a:p>
            <a:endParaRPr lang="en-US" dirty="0" smtClean="0"/>
          </a:p>
          <a:p>
            <a:endParaRPr lang="en-US" dirty="0"/>
          </a:p>
        </p:txBody>
      </p:sp>
      <p:sp>
        <p:nvSpPr>
          <p:cNvPr id="6" name="TextBox 5"/>
          <p:cNvSpPr txBox="1"/>
          <p:nvPr/>
        </p:nvSpPr>
        <p:spPr>
          <a:xfrm>
            <a:off x="990600" y="4262735"/>
            <a:ext cx="7086600" cy="461665"/>
          </a:xfrm>
          <a:prstGeom prst="rect">
            <a:avLst/>
          </a:prstGeom>
          <a:noFill/>
        </p:spPr>
        <p:txBody>
          <a:bodyPr wrap="square" rtlCol="0">
            <a:spAutoFit/>
          </a:bodyPr>
          <a:lstStyle/>
          <a:p>
            <a:r>
              <a:rPr lang="en-US" sz="1200" dirty="0" smtClean="0"/>
              <a:t>“Other” responses include “Driving/Racing games” and “Arcade Compilation Games” for American Men, and “Card Games” or “Do Not Go to Arcades” for Japanese.</a:t>
            </a:r>
            <a:endParaRPr lang="en-US" sz="1200" dirty="0"/>
          </a:p>
        </p:txBody>
      </p:sp>
    </p:spTree>
    <p:extLst>
      <p:ext uri="{BB962C8B-B14F-4D97-AF65-F5344CB8AC3E}">
        <p14:creationId xmlns:p14="http://schemas.microsoft.com/office/powerpoint/2010/main" val="10785330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Games Played by Women</a:t>
            </a:r>
            <a:r>
              <a:rPr lang="en-US" altLang="en-US" sz="1800" dirty="0">
                <a:ea typeface="ＭＳ Ｐゴシック" pitchFamily="34" charset="-128"/>
              </a:rPr>
              <a:t/>
            </a:r>
            <a:br>
              <a:rPr lang="en-US" altLang="en-US" sz="1800" dirty="0">
                <a:ea typeface="ＭＳ Ｐゴシック" pitchFamily="34" charset="-128"/>
              </a:rPr>
            </a:br>
            <a:r>
              <a:rPr lang="en-US" altLang="en-US" sz="1800" dirty="0" smtClean="0">
                <a:ea typeface="ＭＳ Ｐゴシック" pitchFamily="34" charset="-128"/>
              </a:rPr>
              <a:t/>
            </a:r>
            <a:br>
              <a:rPr lang="en-US" altLang="en-US" sz="1800" dirty="0" smtClean="0">
                <a:ea typeface="ＭＳ Ｐゴシック" pitchFamily="34" charset="-128"/>
              </a:rPr>
            </a:br>
            <a:r>
              <a:rPr lang="en-US" altLang="en-US" sz="1800" dirty="0" smtClean="0">
                <a:ea typeface="ＭＳ Ｐゴシック" pitchFamily="34" charset="-128"/>
              </a:rPr>
              <a:t>What </a:t>
            </a:r>
            <a:r>
              <a:rPr lang="en-US" altLang="en-US" sz="1800" dirty="0">
                <a:ea typeface="ＭＳ Ｐゴシック" pitchFamily="34" charset="-128"/>
              </a:rPr>
              <a:t>are the most popular games in each culture’s arcade and why?</a:t>
            </a:r>
            <a:endParaRPr lang="en-US" sz="1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98451544"/>
              </p:ext>
            </p:extLst>
          </p:nvPr>
        </p:nvGraphicFramePr>
        <p:xfrm>
          <a:off x="4572000" y="1600200"/>
          <a:ext cx="4419600" cy="29718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a:graphicFrameLocks/>
          </p:cNvGraphicFramePr>
          <p:nvPr>
            <p:extLst>
              <p:ext uri="{D42A27DB-BD31-4B8C-83A1-F6EECF244321}">
                <p14:modId xmlns:p14="http://schemas.microsoft.com/office/powerpoint/2010/main" val="142759460"/>
              </p:ext>
            </p:extLst>
          </p:nvPr>
        </p:nvGraphicFramePr>
        <p:xfrm>
          <a:off x="381000" y="1524000"/>
          <a:ext cx="4267200" cy="2971800"/>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990600" y="4724400"/>
            <a:ext cx="7010400" cy="2308324"/>
          </a:xfrm>
          <a:prstGeom prst="rect">
            <a:avLst/>
          </a:prstGeom>
          <a:noFill/>
        </p:spPr>
        <p:txBody>
          <a:bodyPr wrap="square" rtlCol="0">
            <a:spAutoFit/>
          </a:bodyPr>
          <a:lstStyle/>
          <a:p>
            <a:pPr marL="285750" indent="-285750">
              <a:buFont typeface="Arial"/>
              <a:buChar char="•"/>
            </a:pPr>
            <a:r>
              <a:rPr lang="en-US" dirty="0" smtClean="0"/>
              <a:t>American women play a greater variety of games than Japanese women. </a:t>
            </a:r>
          </a:p>
          <a:p>
            <a:pPr marL="285750" indent="-285750">
              <a:buFont typeface="Arial"/>
              <a:buChar char="•"/>
            </a:pPr>
            <a:r>
              <a:rPr lang="en-US" dirty="0" smtClean="0"/>
              <a:t>The most popular game at an arcade is “Picture Machines” for </a:t>
            </a:r>
            <a:r>
              <a:rPr lang="en-US" dirty="0"/>
              <a:t>J</a:t>
            </a:r>
            <a:r>
              <a:rPr lang="en-US" dirty="0" smtClean="0"/>
              <a:t>apanese women, and “Shooting Games” for American women.</a:t>
            </a:r>
          </a:p>
          <a:p>
            <a:pPr marL="285750" indent="-285750">
              <a:buFont typeface="Arial"/>
              <a:buChar char="•"/>
            </a:pPr>
            <a:r>
              <a:rPr lang="en-US" dirty="0" smtClean="0"/>
              <a:t>American women play “Crane Games” more often than American men.  (23% for women, 12% for men)</a:t>
            </a:r>
          </a:p>
          <a:p>
            <a:endParaRPr lang="en-US" dirty="0"/>
          </a:p>
        </p:txBody>
      </p:sp>
    </p:spTree>
    <p:extLst>
      <p:ext uri="{BB962C8B-B14F-4D97-AF65-F5344CB8AC3E}">
        <p14:creationId xmlns:p14="http://schemas.microsoft.com/office/powerpoint/2010/main" val="38157617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883024"/>
          </a:xfrm>
        </p:spPr>
        <p:txBody>
          <a:bodyPr/>
          <a:lstStyle/>
          <a:p>
            <a:r>
              <a:rPr lang="en-US" sz="4000" dirty="0" smtClean="0"/>
              <a:t>Reason for Playing a Game</a:t>
            </a:r>
            <a:endParaRPr lang="en-US" sz="4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84498371"/>
              </p:ext>
            </p:extLst>
          </p:nvPr>
        </p:nvGraphicFramePr>
        <p:xfrm>
          <a:off x="152400" y="1219200"/>
          <a:ext cx="4419600" cy="32766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a:graphicFrameLocks/>
          </p:cNvGraphicFramePr>
          <p:nvPr>
            <p:extLst>
              <p:ext uri="{D42A27DB-BD31-4B8C-83A1-F6EECF244321}">
                <p14:modId xmlns:p14="http://schemas.microsoft.com/office/powerpoint/2010/main" val="3151087829"/>
              </p:ext>
            </p:extLst>
          </p:nvPr>
        </p:nvGraphicFramePr>
        <p:xfrm>
          <a:off x="4648200" y="1371600"/>
          <a:ext cx="4343400" cy="3352800"/>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04800" y="4724400"/>
            <a:ext cx="8610600" cy="1815882"/>
          </a:xfrm>
          <a:prstGeom prst="rect">
            <a:avLst/>
          </a:prstGeom>
          <a:noFill/>
        </p:spPr>
        <p:txBody>
          <a:bodyPr wrap="square" rtlCol="0">
            <a:spAutoFit/>
          </a:bodyPr>
          <a:lstStyle/>
          <a:p>
            <a:pPr marL="285750" indent="-285750">
              <a:buFont typeface="Arial"/>
              <a:buChar char="•"/>
            </a:pPr>
            <a:r>
              <a:rPr lang="en-US" sz="1600" dirty="0" smtClean="0"/>
              <a:t>Japanese respondents stated that they chose games based on them being fun to play with other people, followed by the game’s ease of play.  13% wanted a game that “Looked interesting”, while other criteria were not very important.</a:t>
            </a:r>
          </a:p>
          <a:p>
            <a:pPr marL="285750" indent="-285750">
              <a:buFont typeface="Arial"/>
              <a:buChar char="•"/>
            </a:pPr>
            <a:r>
              <a:rPr lang="en-US" sz="1600" dirty="0" smtClean="0"/>
              <a:t>American respondents were more concerned with how interesting the game looked, and the thrill of the game.  46% of respondents would consider whether the game could be played with others, and the game’s popularity proved the least important aspect to Americans</a:t>
            </a:r>
            <a:endParaRPr lang="en-US" sz="1600" dirty="0"/>
          </a:p>
        </p:txBody>
      </p:sp>
    </p:spTree>
    <p:extLst>
      <p:ext uri="{BB962C8B-B14F-4D97-AF65-F5344CB8AC3E}">
        <p14:creationId xmlns:p14="http://schemas.microsoft.com/office/powerpoint/2010/main" val="2082508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ＭＳ Ｐゴシック" pitchFamily="34" charset="-128"/>
              </a:rPr>
              <a:t>Significance of the Study</a:t>
            </a:r>
            <a:endParaRPr lang="en-US" dirty="0"/>
          </a:p>
        </p:txBody>
      </p:sp>
      <p:sp>
        <p:nvSpPr>
          <p:cNvPr id="3" name="Content Placeholder 2"/>
          <p:cNvSpPr>
            <a:spLocks noGrp="1"/>
          </p:cNvSpPr>
          <p:nvPr>
            <p:ph idx="1"/>
          </p:nvPr>
        </p:nvSpPr>
        <p:spPr/>
        <p:txBody>
          <a:bodyPr/>
          <a:lstStyle/>
          <a:p>
            <a:r>
              <a:rPr lang="en-US" altLang="en-US" sz="2000" dirty="0">
                <a:ea typeface="ＭＳ Ｐゴシック" pitchFamily="34" charset="-128"/>
              </a:rPr>
              <a:t>During my study abroad I noticed that game centers were popular among all age groups in Japan, and they always seemed quite busy.</a:t>
            </a:r>
          </a:p>
          <a:p>
            <a:r>
              <a:rPr lang="en-US" altLang="en-US" sz="2000" dirty="0">
                <a:ea typeface="ＭＳ Ｐゴシック" pitchFamily="34" charset="-128"/>
              </a:rPr>
              <a:t>This reminded me of the arcades that I played in when I was growing up in the US, which have since become rather scarce.</a:t>
            </a:r>
          </a:p>
          <a:p>
            <a:r>
              <a:rPr lang="en-US" altLang="en-US" sz="2000" dirty="0">
                <a:ea typeface="ＭＳ Ｐゴシック" pitchFamily="34" charset="-128"/>
              </a:rPr>
              <a:t>After visiting a number of game centers in Japan, I wanted to try and understand why game centers remained popular in Japan, while nearly disappearing from American society.</a:t>
            </a:r>
          </a:p>
          <a:p>
            <a:endParaRPr lang="en-US" dirty="0"/>
          </a:p>
        </p:txBody>
      </p:sp>
    </p:spTree>
    <p:extLst>
      <p:ext uri="{BB962C8B-B14F-4D97-AF65-F5344CB8AC3E}">
        <p14:creationId xmlns:p14="http://schemas.microsoft.com/office/powerpoint/2010/main" val="26196196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Research Question 2 Findings</a:t>
            </a:r>
            <a:endParaRPr lang="en-US" sz="4400" dirty="0"/>
          </a:p>
        </p:txBody>
      </p:sp>
      <p:sp>
        <p:nvSpPr>
          <p:cNvPr id="3" name="Content Placeholder 2"/>
          <p:cNvSpPr>
            <a:spLocks noGrp="1"/>
          </p:cNvSpPr>
          <p:nvPr>
            <p:ph idx="1"/>
          </p:nvPr>
        </p:nvSpPr>
        <p:spPr/>
        <p:txBody>
          <a:bodyPr/>
          <a:lstStyle/>
          <a:p>
            <a:r>
              <a:rPr lang="en-US" dirty="0" smtClean="0"/>
              <a:t>Crane games are more popular among men in Japan than in the US.</a:t>
            </a:r>
          </a:p>
          <a:p>
            <a:r>
              <a:rPr lang="en-US" dirty="0" smtClean="0"/>
              <a:t>American men and women play a greater variety of games than their Japanese counterparts.</a:t>
            </a:r>
          </a:p>
          <a:p>
            <a:r>
              <a:rPr lang="en-US" dirty="0" smtClean="0"/>
              <a:t>Americans are primarily motivated by how interesting a game looks, while Japanese want to play games with their friends.</a:t>
            </a:r>
            <a:endParaRPr lang="en-US" dirty="0"/>
          </a:p>
        </p:txBody>
      </p:sp>
    </p:spTree>
    <p:extLst>
      <p:ext uri="{BB962C8B-B14F-4D97-AF65-F5344CB8AC3E}">
        <p14:creationId xmlns:p14="http://schemas.microsoft.com/office/powerpoint/2010/main" val="34904887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a:bodyPr>
          <a:lstStyle/>
          <a:p>
            <a:pPr lvl="1"/>
            <a:r>
              <a:rPr lang="en-US" altLang="ja-JP" dirty="0" smtClean="0"/>
              <a:t>I </a:t>
            </a:r>
            <a:r>
              <a:rPr lang="en-US" altLang="ja-JP" dirty="0"/>
              <a:t>found it interesting that Americans enjoyed playing games online or over WIFI, neither way requiring face to face interaction with another person.</a:t>
            </a:r>
          </a:p>
          <a:p>
            <a:pPr lvl="1"/>
            <a:r>
              <a:rPr lang="en-US" altLang="ja-JP" dirty="0"/>
              <a:t>Japanese still prefer to meet in person and play games together.</a:t>
            </a:r>
          </a:p>
          <a:p>
            <a:pPr lvl="1"/>
            <a:endParaRPr lang="en-US" dirty="0"/>
          </a:p>
        </p:txBody>
      </p:sp>
    </p:spTree>
    <p:extLst>
      <p:ext uri="{BB962C8B-B14F-4D97-AF65-F5344CB8AC3E}">
        <p14:creationId xmlns:p14="http://schemas.microsoft.com/office/powerpoint/2010/main" val="31919157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Limitations of the Study</a:t>
            </a:r>
            <a:endParaRPr lang="en-US" dirty="0"/>
          </a:p>
        </p:txBody>
      </p:sp>
      <p:sp>
        <p:nvSpPr>
          <p:cNvPr id="3" name="Content Placeholder 2"/>
          <p:cNvSpPr>
            <a:spLocks noGrp="1"/>
          </p:cNvSpPr>
          <p:nvPr>
            <p:ph idx="1"/>
          </p:nvPr>
        </p:nvSpPr>
        <p:spPr/>
        <p:txBody>
          <a:bodyPr>
            <a:normAutofit/>
          </a:bodyPr>
          <a:lstStyle/>
          <a:p>
            <a:r>
              <a:rPr lang="en-US" dirty="0" smtClean="0"/>
              <a:t>Limited sample size.</a:t>
            </a:r>
          </a:p>
          <a:p>
            <a:endParaRPr lang="en-US" dirty="0"/>
          </a:p>
          <a:p>
            <a:r>
              <a:rPr lang="en-US" altLang="ja-JP" dirty="0"/>
              <a:t>Only focused on university students</a:t>
            </a:r>
            <a:r>
              <a:rPr lang="en-US" altLang="ja-JP" dirty="0" smtClean="0"/>
              <a:t>.</a:t>
            </a:r>
          </a:p>
          <a:p>
            <a:endParaRPr lang="en-US" altLang="ja-JP" dirty="0"/>
          </a:p>
          <a:p>
            <a:r>
              <a:rPr lang="en-US" dirty="0" smtClean="0"/>
              <a:t>Limited demographics.</a:t>
            </a:r>
          </a:p>
          <a:p>
            <a:endParaRPr lang="en-US" dirty="0"/>
          </a:p>
          <a:p>
            <a:endParaRPr lang="en-US" dirty="0" smtClean="0"/>
          </a:p>
          <a:p>
            <a:endParaRPr lang="en-US" dirty="0"/>
          </a:p>
        </p:txBody>
      </p:sp>
    </p:spTree>
    <p:extLst>
      <p:ext uri="{BB962C8B-B14F-4D97-AF65-F5344CB8AC3E}">
        <p14:creationId xmlns:p14="http://schemas.microsoft.com/office/powerpoint/2010/main" val="37688866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Study</a:t>
            </a:r>
            <a:endParaRPr lang="en-US" dirty="0"/>
          </a:p>
        </p:txBody>
      </p:sp>
      <p:sp>
        <p:nvSpPr>
          <p:cNvPr id="3" name="Content Placeholder 2"/>
          <p:cNvSpPr>
            <a:spLocks noGrp="1"/>
          </p:cNvSpPr>
          <p:nvPr>
            <p:ph idx="1"/>
          </p:nvPr>
        </p:nvSpPr>
        <p:spPr/>
        <p:txBody>
          <a:bodyPr>
            <a:normAutofit/>
          </a:bodyPr>
          <a:lstStyle/>
          <a:p>
            <a:r>
              <a:rPr lang="en-US" dirty="0"/>
              <a:t>I would </a:t>
            </a:r>
            <a:r>
              <a:rPr lang="en-US" dirty="0" smtClean="0"/>
              <a:t>like to choose </a:t>
            </a:r>
            <a:r>
              <a:rPr lang="en-US" dirty="0"/>
              <a:t>the type of person who </a:t>
            </a:r>
            <a:r>
              <a:rPr lang="en-US" dirty="0" smtClean="0"/>
              <a:t>takes the </a:t>
            </a:r>
            <a:r>
              <a:rPr lang="en-US" dirty="0"/>
              <a:t>survey.  For example, </a:t>
            </a:r>
            <a:r>
              <a:rPr lang="en-US" dirty="0" smtClean="0"/>
              <a:t>I </a:t>
            </a:r>
            <a:r>
              <a:rPr lang="en-US" smtClean="0"/>
              <a:t>would focus on </a:t>
            </a:r>
            <a:r>
              <a:rPr lang="en-US" dirty="0"/>
              <a:t>respondents who like video games or some similar trait</a:t>
            </a:r>
            <a:r>
              <a:rPr lang="en-US" dirty="0" smtClean="0"/>
              <a:t>.</a:t>
            </a:r>
          </a:p>
          <a:p>
            <a:r>
              <a:rPr lang="en-US" dirty="0" smtClean="0"/>
              <a:t>Explore the inter-relation between game center culture and anime culture in Japan.</a:t>
            </a:r>
          </a:p>
          <a:p>
            <a:r>
              <a:rPr lang="en-US" dirty="0" smtClean="0"/>
              <a:t>Is there enough interest to bring arcades back to the US?  Or with the current cultural interest in Japan, would it be feasible to import game centers?</a:t>
            </a:r>
          </a:p>
        </p:txBody>
      </p:sp>
    </p:spTree>
    <p:extLst>
      <p:ext uri="{BB962C8B-B14F-4D97-AF65-F5344CB8AC3E}">
        <p14:creationId xmlns:p14="http://schemas.microsoft.com/office/powerpoint/2010/main" val="21138452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References</a:t>
            </a:r>
            <a:endParaRPr lang="en-US" dirty="0"/>
          </a:p>
        </p:txBody>
      </p:sp>
      <p:sp>
        <p:nvSpPr>
          <p:cNvPr id="3" name="Content Placeholder 2"/>
          <p:cNvSpPr>
            <a:spLocks noGrp="1"/>
          </p:cNvSpPr>
          <p:nvPr>
            <p:ph idx="1"/>
          </p:nvPr>
        </p:nvSpPr>
        <p:spPr/>
        <p:txBody>
          <a:bodyPr>
            <a:normAutofit fontScale="32500" lnSpcReduction="20000"/>
          </a:bodyPr>
          <a:lstStyle/>
          <a:p>
            <a:r>
              <a:rPr lang="en-US" dirty="0"/>
              <a:t>Arcades Still Making Noise in </a:t>
            </a:r>
            <a:r>
              <a:rPr lang="en-US" dirty="0" smtClean="0"/>
              <a:t>Japan </a:t>
            </a:r>
            <a:r>
              <a:rPr lang="en-US" dirty="0"/>
              <a:t>(2009) Calgary </a:t>
            </a:r>
            <a:r>
              <a:rPr lang="en-US" dirty="0" smtClean="0"/>
              <a:t>Herald </a:t>
            </a:r>
            <a:r>
              <a:rPr lang="en-US" u="sng" dirty="0" smtClean="0">
                <a:hlinkClick r:id="rId2"/>
              </a:rPr>
              <a:t>http</a:t>
            </a:r>
            <a:r>
              <a:rPr lang="en-US" u="sng" dirty="0">
                <a:hlinkClick r:id="rId2"/>
              </a:rPr>
              <a:t>://xerxes.calstate.edu/monterey/articles/record?id=FETCH-</a:t>
            </a:r>
            <a:r>
              <a:rPr lang="en-US" u="sng" dirty="0" smtClean="0">
                <a:hlinkClick r:id="rId2"/>
              </a:rPr>
              <a:t>proquest_dll_16326250511</a:t>
            </a:r>
            <a:endParaRPr lang="en-US" dirty="0" smtClean="0"/>
          </a:p>
          <a:p>
            <a:r>
              <a:rPr lang="en-US" dirty="0" smtClean="0"/>
              <a:t>Arcade </a:t>
            </a:r>
            <a:r>
              <a:rPr lang="en-US" dirty="0"/>
              <a:t>boom and Bust (2012) Chicago </a:t>
            </a:r>
            <a:r>
              <a:rPr lang="en-US" dirty="0" smtClean="0"/>
              <a:t>Tribune </a:t>
            </a:r>
            <a:r>
              <a:rPr lang="en-US" u="sng" dirty="0" smtClean="0">
                <a:hlinkClick r:id="rId3"/>
              </a:rPr>
              <a:t>http</a:t>
            </a:r>
            <a:r>
              <a:rPr lang="en-US" u="sng" dirty="0">
                <a:hlinkClick r:id="rId3"/>
              </a:rPr>
              <a:t>://xerxes.calstate.edu/monterey/articles/record?id=FETCH-</a:t>
            </a:r>
            <a:r>
              <a:rPr lang="en-US" u="sng" dirty="0" smtClean="0">
                <a:hlinkClick r:id="rId3"/>
              </a:rPr>
              <a:t>proquest_dll_27029065411</a:t>
            </a:r>
            <a:endParaRPr lang="en-US" u="sng" dirty="0" smtClean="0"/>
          </a:p>
          <a:p>
            <a:r>
              <a:rPr lang="en-US" dirty="0"/>
              <a:t>Ashcraft, Brian and Jean Snow.  </a:t>
            </a:r>
            <a:r>
              <a:rPr lang="en-US" i="1" dirty="0"/>
              <a:t>Arcade Mania: The turbo-charged world of Japan’s game centers</a:t>
            </a:r>
            <a:r>
              <a:rPr lang="en-US" dirty="0"/>
              <a:t>. Kodansha USA. </a:t>
            </a:r>
            <a:r>
              <a:rPr lang="en-US" dirty="0" smtClean="0"/>
              <a:t>2009</a:t>
            </a:r>
          </a:p>
          <a:p>
            <a:r>
              <a:rPr lang="en-US" dirty="0"/>
              <a:t>Blast from the Past (2008) Boston Globe </a:t>
            </a:r>
            <a:r>
              <a:rPr lang="en-US" u="sng" dirty="0">
                <a:hlinkClick r:id="rId4"/>
              </a:rPr>
              <a:t>http://xerxes.calstate.edu/monterey/articles/record?id=FETCH-</a:t>
            </a:r>
            <a:r>
              <a:rPr lang="en-US" u="sng" dirty="0" smtClean="0">
                <a:hlinkClick r:id="rId4"/>
              </a:rPr>
              <a:t>proquest_dll_15170833911</a:t>
            </a:r>
            <a:endParaRPr lang="en-US" u="sng" dirty="0" smtClean="0"/>
          </a:p>
          <a:p>
            <a:r>
              <a:rPr lang="en-US" dirty="0" err="1"/>
              <a:t>Consalvo</a:t>
            </a:r>
            <a:r>
              <a:rPr lang="en-US" dirty="0"/>
              <a:t>, Mia. 2006. “Console Video Games and Global Corporations: Creating a </a:t>
            </a:r>
            <a:r>
              <a:rPr lang="en-US" dirty="0" smtClean="0"/>
              <a:t>Hybrid Culture</a:t>
            </a:r>
            <a:r>
              <a:rPr lang="en-US" dirty="0"/>
              <a:t>.” </a:t>
            </a:r>
            <a:r>
              <a:rPr lang="en-US" dirty="0" smtClean="0"/>
              <a:t>New </a:t>
            </a:r>
            <a:r>
              <a:rPr lang="en-US" dirty="0"/>
              <a:t>Media &amp; </a:t>
            </a:r>
            <a:r>
              <a:rPr lang="en-US" dirty="0" smtClean="0"/>
              <a:t>Society 8</a:t>
            </a:r>
            <a:r>
              <a:rPr lang="en-US" dirty="0"/>
              <a:t>:117–37</a:t>
            </a:r>
            <a:r>
              <a:rPr lang="en-US" dirty="0" smtClean="0"/>
              <a:t>.</a:t>
            </a:r>
            <a:endParaRPr lang="en-US" dirty="0"/>
          </a:p>
          <a:p>
            <a:r>
              <a:rPr lang="en-US" dirty="0" smtClean="0"/>
              <a:t>Dillon, Roberto. </a:t>
            </a:r>
            <a:r>
              <a:rPr lang="en-US" i="1" dirty="0" smtClean="0"/>
              <a:t>The Golden Age of Video Games</a:t>
            </a:r>
            <a:r>
              <a:rPr lang="en-US" dirty="0" smtClean="0"/>
              <a:t> A K Peters/CRC Press, FL 2011.</a:t>
            </a:r>
            <a:endParaRPr lang="en-US" i="1" dirty="0" smtClean="0"/>
          </a:p>
          <a:p>
            <a:r>
              <a:rPr lang="en-US" dirty="0"/>
              <a:t>Have Arcades played Out? (2008) Chicago Tribune </a:t>
            </a:r>
            <a:r>
              <a:rPr lang="en-US" u="sng" dirty="0">
                <a:hlinkClick r:id="rId5"/>
              </a:rPr>
              <a:t>http://xerxes.calstate.edu/monterey/articles/record?id=FETCH-proquest_dll_14899394311</a:t>
            </a:r>
            <a:endParaRPr lang="en-US" dirty="0"/>
          </a:p>
          <a:p>
            <a:r>
              <a:rPr lang="en-US" dirty="0"/>
              <a:t>June, Laura.  For Amusement Only: the life and death of the American arcade (2013) The Verge </a:t>
            </a:r>
            <a:r>
              <a:rPr lang="en-US" u="sng" dirty="0">
                <a:hlinkClick r:id="rId6"/>
              </a:rPr>
              <a:t>http://www.theverge.com/2013/1/16/3740422/the-life-and-death-of-the-american-arcade-for-amusement-only</a:t>
            </a:r>
            <a:endParaRPr lang="en-US" dirty="0"/>
          </a:p>
          <a:p>
            <a:r>
              <a:rPr lang="en-US" dirty="0" smtClean="0"/>
              <a:t>Kent</a:t>
            </a:r>
            <a:r>
              <a:rPr lang="en-US" dirty="0"/>
              <a:t>, Steven.  </a:t>
            </a:r>
            <a:r>
              <a:rPr lang="en-US" i="1" dirty="0"/>
              <a:t>The Ultimate History of Video Games</a:t>
            </a:r>
            <a:r>
              <a:rPr lang="en-US" dirty="0"/>
              <a:t>. Three Rivers Press. </a:t>
            </a:r>
            <a:r>
              <a:rPr lang="en-US" dirty="0" smtClean="0"/>
              <a:t>2001</a:t>
            </a:r>
          </a:p>
          <a:p>
            <a:r>
              <a:rPr lang="en-US" dirty="0" smtClean="0"/>
              <a:t>Orland, Kyle. “Documentary Explores Why Japan’s </a:t>
            </a:r>
            <a:r>
              <a:rPr lang="en-US" dirty="0"/>
              <a:t>Arcades Didn’t Die. </a:t>
            </a:r>
            <a:r>
              <a:rPr lang="en-US" dirty="0">
                <a:hlinkClick r:id="rId7"/>
              </a:rPr>
              <a:t>http://www.wired.com/2012/04/100-yen-documentary</a:t>
            </a:r>
            <a:r>
              <a:rPr lang="en-US" dirty="0" smtClean="0">
                <a:hlinkClick r:id="rId7"/>
              </a:rPr>
              <a:t>/</a:t>
            </a:r>
            <a:r>
              <a:rPr lang="en-US" dirty="0" smtClean="0"/>
              <a:t> 4/3/12. Accessed 5/2/14</a:t>
            </a:r>
          </a:p>
          <a:p>
            <a:r>
              <a:rPr lang="en-US" dirty="0" smtClean="0"/>
              <a:t>Sega </a:t>
            </a:r>
            <a:r>
              <a:rPr lang="en-US" dirty="0"/>
              <a:t>to Consolidate Regional Arcades (2002) </a:t>
            </a:r>
            <a:r>
              <a:rPr lang="en-US" dirty="0" err="1"/>
              <a:t>Jiji</a:t>
            </a:r>
            <a:r>
              <a:rPr lang="en-US" dirty="0"/>
              <a:t> Press English News Service </a:t>
            </a:r>
            <a:r>
              <a:rPr lang="en-US" u="sng" dirty="0">
                <a:hlinkClick r:id="rId8"/>
              </a:rPr>
              <a:t>http://xerxes.calstate.edu/monterey/articles/record?id=FETCH-proquest_dll_1035465951</a:t>
            </a:r>
            <a:endParaRPr lang="en-US" dirty="0"/>
          </a:p>
          <a:p>
            <a:endParaRPr lang="en-US" dirty="0"/>
          </a:p>
        </p:txBody>
      </p:sp>
    </p:spTree>
    <p:extLst>
      <p:ext uri="{BB962C8B-B14F-4D97-AF65-F5344CB8AC3E}">
        <p14:creationId xmlns:p14="http://schemas.microsoft.com/office/powerpoint/2010/main" val="41712502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Acknowledgements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Dr. Yoshiko Saito-Abbott</a:t>
            </a:r>
          </a:p>
          <a:p>
            <a:r>
              <a:rPr lang="en-US" dirty="0" smtClean="0"/>
              <a:t>Dr. </a:t>
            </a:r>
            <a:r>
              <a:rPr lang="en-US" dirty="0" err="1" smtClean="0"/>
              <a:t>Chikaomi</a:t>
            </a:r>
            <a:r>
              <a:rPr lang="en-US" dirty="0"/>
              <a:t> </a:t>
            </a:r>
            <a:r>
              <a:rPr lang="en-US" dirty="0" smtClean="0"/>
              <a:t>Takahashi </a:t>
            </a:r>
          </a:p>
          <a:p>
            <a:r>
              <a:rPr lang="en-US" dirty="0" smtClean="0"/>
              <a:t>My parents: </a:t>
            </a:r>
            <a:r>
              <a:rPr lang="en-US" dirty="0" err="1" smtClean="0"/>
              <a:t>Teena</a:t>
            </a:r>
            <a:r>
              <a:rPr lang="en-US" dirty="0" smtClean="0"/>
              <a:t> </a:t>
            </a:r>
            <a:r>
              <a:rPr lang="en-US" dirty="0" err="1" smtClean="0"/>
              <a:t>Takata</a:t>
            </a:r>
            <a:r>
              <a:rPr lang="en-US" dirty="0" smtClean="0"/>
              <a:t> and Werner Clark </a:t>
            </a:r>
          </a:p>
          <a:p>
            <a:r>
              <a:rPr lang="en-US" dirty="0" smtClean="0"/>
              <a:t>Michael Tyree</a:t>
            </a:r>
          </a:p>
          <a:p>
            <a:r>
              <a:rPr lang="en-US" dirty="0" smtClean="0"/>
              <a:t>Alisa and Dave </a:t>
            </a:r>
            <a:r>
              <a:rPr lang="en-US" dirty="0" err="1" smtClean="0"/>
              <a:t>Paseman</a:t>
            </a:r>
            <a:endParaRPr lang="en-US" dirty="0" smtClean="0"/>
          </a:p>
          <a:p>
            <a:r>
              <a:rPr lang="en-US" dirty="0" smtClean="0"/>
              <a:t>Everyone who took my surveys</a:t>
            </a:r>
          </a:p>
          <a:p>
            <a:r>
              <a:rPr lang="en-US" dirty="0" smtClean="0"/>
              <a:t>Japanese exchange students</a:t>
            </a:r>
          </a:p>
          <a:p>
            <a:r>
              <a:rPr lang="en-US" dirty="0"/>
              <a:t>My capstone class</a:t>
            </a:r>
          </a:p>
          <a:p>
            <a:pPr marL="0" indent="0">
              <a:buNone/>
            </a:pPr>
            <a:endParaRPr lang="en-US" dirty="0"/>
          </a:p>
        </p:txBody>
      </p:sp>
    </p:spTree>
    <p:extLst>
      <p:ext uri="{BB962C8B-B14F-4D97-AF65-F5344CB8AC3E}">
        <p14:creationId xmlns:p14="http://schemas.microsoft.com/office/powerpoint/2010/main" val="1656739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1203960"/>
            <a:ext cx="7520940" cy="548640"/>
          </a:xfrm>
        </p:spPr>
        <p:txBody>
          <a:bodyPr>
            <a:normAutofit fontScale="90000"/>
          </a:bodyPr>
          <a:lstStyle/>
          <a:p>
            <a:r>
              <a:rPr lang="en-US" altLang="ja-JP" dirty="0">
                <a:ea typeface="HGP明朝E" charset="-128"/>
              </a:rPr>
              <a:t>Research Questions</a:t>
            </a:r>
            <a:br>
              <a:rPr lang="en-US" altLang="ja-JP" dirty="0">
                <a:ea typeface="HGP明朝E" charset="-128"/>
              </a:rPr>
            </a:br>
            <a:endParaRPr lang="en-US" dirty="0"/>
          </a:p>
        </p:txBody>
      </p:sp>
      <p:sp>
        <p:nvSpPr>
          <p:cNvPr id="3" name="Content Placeholder 2"/>
          <p:cNvSpPr>
            <a:spLocks noGrp="1"/>
          </p:cNvSpPr>
          <p:nvPr>
            <p:ph idx="1"/>
          </p:nvPr>
        </p:nvSpPr>
        <p:spPr>
          <a:xfrm>
            <a:off x="822960" y="1601751"/>
            <a:ext cx="7520940" cy="3579849"/>
          </a:xfrm>
        </p:spPr>
        <p:txBody>
          <a:bodyPr/>
          <a:lstStyle/>
          <a:p>
            <a:pPr marL="514350" indent="-514350">
              <a:buFont typeface="Calibri" pitchFamily="34" charset="0"/>
              <a:buAutoNum type="arabicPeriod"/>
            </a:pPr>
            <a:r>
              <a:rPr lang="en-US" altLang="en-US" sz="2000" dirty="0">
                <a:ea typeface="ＭＳ Ｐゴシック" pitchFamily="34" charset="-128"/>
              </a:rPr>
              <a:t>Why are game centers (arcades) so prevalent in Japan while they are on the decline in the </a:t>
            </a:r>
            <a:r>
              <a:rPr lang="en-US" altLang="en-US" sz="2000" dirty="0" smtClean="0">
                <a:ea typeface="ＭＳ Ｐゴシック" pitchFamily="34" charset="-128"/>
              </a:rPr>
              <a:t>US?</a:t>
            </a:r>
          </a:p>
          <a:p>
            <a:pPr marL="514350" indent="-514350">
              <a:buFont typeface="Calibri" pitchFamily="34" charset="0"/>
              <a:buAutoNum type="arabicPeriod"/>
            </a:pPr>
            <a:endParaRPr lang="en-US" altLang="en-US" sz="2000" dirty="0" smtClean="0">
              <a:ea typeface="ＭＳ Ｐゴシック" pitchFamily="34" charset="-128"/>
            </a:endParaRPr>
          </a:p>
          <a:p>
            <a:pPr marL="850900" lvl="1" indent="-514350">
              <a:buFont typeface="+mj-lt"/>
              <a:buAutoNum type="alphaUcPeriod"/>
            </a:pPr>
            <a:r>
              <a:rPr lang="en-US" altLang="en-US" sz="1800" dirty="0" smtClean="0">
                <a:ea typeface="ＭＳ Ｐゴシック" pitchFamily="34" charset="-128"/>
              </a:rPr>
              <a:t>What </a:t>
            </a:r>
            <a:r>
              <a:rPr lang="en-US" altLang="en-US" sz="1800" dirty="0">
                <a:ea typeface="ＭＳ Ｐゴシック" pitchFamily="34" charset="-128"/>
              </a:rPr>
              <a:t>is the appeal of playing at a game center instead of </a:t>
            </a:r>
            <a:r>
              <a:rPr lang="en-US" altLang="en-US" sz="1800" dirty="0" smtClean="0">
                <a:ea typeface="ＭＳ Ｐゴシック" pitchFamily="34" charset="-128"/>
              </a:rPr>
              <a:t>	at </a:t>
            </a:r>
            <a:r>
              <a:rPr lang="en-US" altLang="en-US" sz="1800" dirty="0">
                <a:ea typeface="ＭＳ Ｐゴシック" pitchFamily="34" charset="-128"/>
              </a:rPr>
              <a:t>home</a:t>
            </a:r>
            <a:r>
              <a:rPr lang="en-US" altLang="en-US" sz="1800" dirty="0" smtClean="0">
                <a:ea typeface="ＭＳ Ｐゴシック" pitchFamily="34" charset="-128"/>
              </a:rPr>
              <a:t>? </a:t>
            </a:r>
            <a:endParaRPr lang="en-US" altLang="en-US" sz="1600" dirty="0">
              <a:solidFill>
                <a:srgbClr val="FF0000"/>
              </a:solidFill>
              <a:ea typeface="ＭＳ Ｐゴシック" pitchFamily="34" charset="-128"/>
            </a:endParaRPr>
          </a:p>
          <a:p>
            <a:pPr marL="514350" indent="-514350">
              <a:buFont typeface="Calibri" pitchFamily="34" charset="0"/>
              <a:buAutoNum type="arabicPeriod"/>
            </a:pPr>
            <a:endParaRPr lang="en-US" altLang="en-US" sz="2000" dirty="0" smtClean="0">
              <a:ea typeface="ＭＳ Ｐゴシック" pitchFamily="34" charset="-128"/>
            </a:endParaRPr>
          </a:p>
          <a:p>
            <a:pPr marL="514350" indent="-514350">
              <a:buFont typeface="Calibri" pitchFamily="34" charset="0"/>
              <a:buAutoNum type="arabicPeriod"/>
            </a:pPr>
            <a:r>
              <a:rPr lang="en-US" altLang="en-US" sz="2000" dirty="0" smtClean="0">
                <a:ea typeface="ＭＳ Ｐゴシック" pitchFamily="34" charset="-128"/>
              </a:rPr>
              <a:t>What </a:t>
            </a:r>
            <a:r>
              <a:rPr lang="en-US" altLang="en-US" sz="2000" dirty="0">
                <a:ea typeface="ＭＳ Ｐゴシック" pitchFamily="34" charset="-128"/>
              </a:rPr>
              <a:t>are the most popular games in each culture’s arcade and why?</a:t>
            </a:r>
          </a:p>
          <a:p>
            <a:endParaRPr lang="en-US" dirty="0"/>
          </a:p>
        </p:txBody>
      </p:sp>
    </p:spTree>
    <p:extLst>
      <p:ext uri="{BB962C8B-B14F-4D97-AF65-F5344CB8AC3E}">
        <p14:creationId xmlns:p14="http://schemas.microsoft.com/office/powerpoint/2010/main" val="11759296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Background</a:t>
            </a:r>
            <a:endParaRPr lang="en-US" dirty="0"/>
          </a:p>
        </p:txBody>
      </p:sp>
      <p:sp>
        <p:nvSpPr>
          <p:cNvPr id="3" name="Content Placeholder 2"/>
          <p:cNvSpPr>
            <a:spLocks noGrp="1"/>
          </p:cNvSpPr>
          <p:nvPr>
            <p:ph idx="1"/>
          </p:nvPr>
        </p:nvSpPr>
        <p:spPr>
          <a:xfrm>
            <a:off x="549275" y="1600200"/>
            <a:ext cx="8042276" cy="4876799"/>
          </a:xfrm>
        </p:spPr>
        <p:txBody>
          <a:bodyPr>
            <a:normAutofit fontScale="92500" lnSpcReduction="10000"/>
          </a:bodyPr>
          <a:lstStyle/>
          <a:p>
            <a:r>
              <a:rPr lang="en-US" dirty="0" smtClean="0"/>
              <a:t>Arcades in the US</a:t>
            </a:r>
          </a:p>
          <a:p>
            <a:pPr lvl="1"/>
            <a:r>
              <a:rPr lang="en-US" dirty="0" smtClean="0"/>
              <a:t>From pinball to video games</a:t>
            </a:r>
          </a:p>
          <a:p>
            <a:pPr lvl="1"/>
            <a:r>
              <a:rPr lang="en-US" dirty="0" smtClean="0"/>
              <a:t>1983 industry crash</a:t>
            </a:r>
          </a:p>
          <a:p>
            <a:pPr lvl="1"/>
            <a:r>
              <a:rPr lang="en-US" dirty="0" smtClean="0"/>
              <a:t>What made video games popular?</a:t>
            </a:r>
          </a:p>
          <a:p>
            <a:r>
              <a:rPr lang="en-US" dirty="0"/>
              <a:t>A</a:t>
            </a:r>
            <a:r>
              <a:rPr lang="en-US" dirty="0" smtClean="0"/>
              <a:t>rcades in Japan.</a:t>
            </a:r>
          </a:p>
          <a:p>
            <a:pPr lvl="1"/>
            <a:r>
              <a:rPr lang="en-US" dirty="0" smtClean="0"/>
              <a:t>Pinball and early video games were imported.</a:t>
            </a:r>
          </a:p>
          <a:p>
            <a:pPr lvl="1"/>
            <a:r>
              <a:rPr lang="en-US" dirty="0" smtClean="0"/>
              <a:t>Taito creates Space Invaders.</a:t>
            </a:r>
          </a:p>
          <a:p>
            <a:pPr lvl="1"/>
            <a:r>
              <a:rPr lang="en-US" dirty="0" smtClean="0"/>
              <a:t>Popularity of Pac-Man and Donkey Kong</a:t>
            </a:r>
          </a:p>
          <a:p>
            <a:r>
              <a:rPr lang="en-US" dirty="0" smtClean="0"/>
              <a:t>How have console games affected the arcade industry?</a:t>
            </a:r>
          </a:p>
          <a:p>
            <a:pPr lvl="1"/>
            <a:r>
              <a:rPr lang="en-US" dirty="0" smtClean="0"/>
              <a:t>The industry started out with equal focus on home consoles and arcade cabinets.</a:t>
            </a:r>
          </a:p>
          <a:p>
            <a:pPr lvl="1"/>
            <a:r>
              <a:rPr lang="en-US" dirty="0" smtClean="0"/>
              <a:t>American and Japanese social structures</a:t>
            </a:r>
          </a:p>
        </p:txBody>
      </p:sp>
    </p:spTree>
    <p:extLst>
      <p:ext uri="{BB962C8B-B14F-4D97-AF65-F5344CB8AC3E}">
        <p14:creationId xmlns:p14="http://schemas.microsoft.com/office/powerpoint/2010/main" val="27036861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Arcades in the US</a:t>
            </a:r>
            <a:endParaRPr lang="en-US" dirty="0"/>
          </a:p>
        </p:txBody>
      </p:sp>
      <p:sp>
        <p:nvSpPr>
          <p:cNvPr id="3" name="Content Placeholder 2"/>
          <p:cNvSpPr>
            <a:spLocks noGrp="1"/>
          </p:cNvSpPr>
          <p:nvPr>
            <p:ph idx="1"/>
          </p:nvPr>
        </p:nvSpPr>
        <p:spPr>
          <a:xfrm>
            <a:off x="304800" y="1905000"/>
            <a:ext cx="6937248" cy="4270248"/>
          </a:xfrm>
        </p:spPr>
        <p:txBody>
          <a:bodyPr>
            <a:normAutofit fontScale="85000" lnSpcReduction="20000"/>
          </a:bodyPr>
          <a:lstStyle/>
          <a:p>
            <a:r>
              <a:rPr lang="en-US" dirty="0" smtClean="0"/>
              <a:t>The first arcades featured pinball machines.  </a:t>
            </a:r>
          </a:p>
          <a:p>
            <a:pPr lvl="1"/>
            <a:r>
              <a:rPr lang="en-US" dirty="0" smtClean="0"/>
              <a:t>The first successful coin-operated machine was </a:t>
            </a:r>
            <a:r>
              <a:rPr lang="en-US" i="1" dirty="0" smtClean="0"/>
              <a:t>Baffle Ball</a:t>
            </a:r>
            <a:r>
              <a:rPr lang="en-US" dirty="0" smtClean="0"/>
              <a:t>, created by David Gottlieb in 1931.</a:t>
            </a:r>
          </a:p>
          <a:p>
            <a:pPr lvl="1"/>
            <a:r>
              <a:rPr lang="en-US" dirty="0" smtClean="0"/>
              <a:t>Bally introduced a cash-payout pinball machine, which led to a city-wide ban in New York in 1942.</a:t>
            </a:r>
          </a:p>
          <a:p>
            <a:pPr marL="685800" lvl="2" indent="0">
              <a:buNone/>
            </a:pPr>
            <a:r>
              <a:rPr lang="en-US" dirty="0"/>
              <a:t>	</a:t>
            </a:r>
            <a:r>
              <a:rPr lang="en-US" dirty="0" smtClean="0"/>
              <a:t>				</a:t>
            </a:r>
            <a:r>
              <a:rPr lang="en-US" sz="1600" dirty="0" smtClean="0"/>
              <a:t>(June, 2013)</a:t>
            </a:r>
          </a:p>
          <a:p>
            <a:r>
              <a:rPr lang="en-US" dirty="0" smtClean="0"/>
              <a:t>The first computer game, OXO, was created by Alexander Douglas in 1952 for his Ph.D. thesis.</a:t>
            </a:r>
          </a:p>
          <a:p>
            <a:r>
              <a:rPr lang="en-US" i="1" dirty="0" smtClean="0"/>
              <a:t>Computer Space</a:t>
            </a:r>
            <a:r>
              <a:rPr lang="en-US" dirty="0" smtClean="0"/>
              <a:t>, the first commercial video game, is created by Nolan </a:t>
            </a:r>
            <a:r>
              <a:rPr lang="en-US" dirty="0"/>
              <a:t>B</a:t>
            </a:r>
            <a:r>
              <a:rPr lang="en-US" dirty="0" smtClean="0"/>
              <a:t>ushnell and Ted </a:t>
            </a:r>
            <a:r>
              <a:rPr lang="en-US" dirty="0" err="1" smtClean="0"/>
              <a:t>Dabney</a:t>
            </a:r>
            <a:r>
              <a:rPr lang="en-US" dirty="0" smtClean="0"/>
              <a:t> in 1971; however, it was too complicated to attain much popularity.</a:t>
            </a:r>
            <a:endParaRPr lang="en-US" dirty="0"/>
          </a:p>
          <a:p>
            <a:pPr marL="349250" lvl="1" indent="0">
              <a:buNone/>
            </a:pPr>
            <a:r>
              <a:rPr lang="en-US" dirty="0"/>
              <a:t>	</a:t>
            </a:r>
            <a:r>
              <a:rPr lang="en-US" dirty="0" smtClean="0"/>
              <a:t>				</a:t>
            </a:r>
            <a:r>
              <a:rPr lang="en-US" sz="1600" dirty="0" smtClean="0"/>
              <a:t>(Dillon, 2011)</a:t>
            </a:r>
          </a:p>
        </p:txBody>
      </p:sp>
      <p:pic>
        <p:nvPicPr>
          <p:cNvPr id="4" name="Picture 3" descr="early pinball.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39000" y="1846395"/>
            <a:ext cx="1600200" cy="1201605"/>
          </a:xfrm>
          <a:prstGeom prst="rect">
            <a:avLst/>
          </a:prstGeom>
        </p:spPr>
      </p:pic>
      <p:sp>
        <p:nvSpPr>
          <p:cNvPr id="6" name="TextBox 5"/>
          <p:cNvSpPr txBox="1"/>
          <p:nvPr/>
        </p:nvSpPr>
        <p:spPr>
          <a:xfrm>
            <a:off x="7239000" y="3061156"/>
            <a:ext cx="2286000" cy="215444"/>
          </a:xfrm>
          <a:prstGeom prst="rect">
            <a:avLst/>
          </a:prstGeom>
          <a:noFill/>
        </p:spPr>
        <p:txBody>
          <a:bodyPr wrap="square" rtlCol="0">
            <a:spAutoFit/>
          </a:bodyPr>
          <a:lstStyle/>
          <a:p>
            <a:r>
              <a:rPr lang="en-US" sz="800" dirty="0"/>
              <a:t>http://</a:t>
            </a:r>
            <a:r>
              <a:rPr lang="en-US" sz="800" dirty="0" err="1"/>
              <a:t>www.pinballnews.com</a:t>
            </a:r>
            <a:endParaRPr lang="en-US" sz="800" dirty="0"/>
          </a:p>
        </p:txBody>
      </p:sp>
    </p:spTree>
    <p:extLst>
      <p:ext uri="{BB962C8B-B14F-4D97-AF65-F5344CB8AC3E}">
        <p14:creationId xmlns:p14="http://schemas.microsoft.com/office/powerpoint/2010/main" val="24021183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Arcades in the US (2)</a:t>
            </a:r>
            <a:endParaRPr lang="en-US" dirty="0"/>
          </a:p>
        </p:txBody>
      </p:sp>
      <p:sp>
        <p:nvSpPr>
          <p:cNvPr id="3" name="Content Placeholder 2"/>
          <p:cNvSpPr>
            <a:spLocks noGrp="1"/>
          </p:cNvSpPr>
          <p:nvPr>
            <p:ph idx="1"/>
          </p:nvPr>
        </p:nvSpPr>
        <p:spPr/>
        <p:txBody>
          <a:bodyPr>
            <a:normAutofit/>
          </a:bodyPr>
          <a:lstStyle/>
          <a:p>
            <a:r>
              <a:rPr lang="en-US" sz="2000" i="1" dirty="0" smtClean="0"/>
              <a:t>Pong</a:t>
            </a:r>
            <a:r>
              <a:rPr lang="en-US" sz="2000" dirty="0" smtClean="0"/>
              <a:t> was created in 1972, to huge success.  Part of this success was due to the simple controls and instructions for the game.</a:t>
            </a:r>
          </a:p>
          <a:p>
            <a:r>
              <a:rPr lang="en-US" sz="2000" dirty="0" smtClean="0"/>
              <a:t>The industry crashes in 1983, due to numerous factors.</a:t>
            </a:r>
          </a:p>
          <a:p>
            <a:r>
              <a:rPr lang="en-US" sz="2000" dirty="0" smtClean="0"/>
              <a:t>Nintendo releases the Nintendo Entertainment System (NES) in the US in 1985, prompting an industry focus on home consoles rather than arcade cabinets</a:t>
            </a:r>
          </a:p>
          <a:p>
            <a:pPr>
              <a:buNone/>
            </a:pPr>
            <a:r>
              <a:rPr lang="en-US" sz="1800" dirty="0" smtClean="0">
                <a:solidFill>
                  <a:srgbClr val="C00000"/>
                </a:solidFill>
              </a:rPr>
              <a:t>							</a:t>
            </a:r>
            <a:r>
              <a:rPr lang="en-US" sz="1800" dirty="0" smtClean="0">
                <a:solidFill>
                  <a:srgbClr val="000000"/>
                </a:solidFill>
              </a:rPr>
              <a:t>(Dillon, 2011)</a:t>
            </a:r>
          </a:p>
          <a:p>
            <a:pPr>
              <a:buNone/>
            </a:pPr>
            <a:endParaRPr lang="en-US" sz="2000" dirty="0"/>
          </a:p>
        </p:txBody>
      </p:sp>
    </p:spTree>
    <p:extLst>
      <p:ext uri="{BB962C8B-B14F-4D97-AF65-F5344CB8AC3E}">
        <p14:creationId xmlns:p14="http://schemas.microsoft.com/office/powerpoint/2010/main" val="25459764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Main Reasons for the 1983 Crash</a:t>
            </a:r>
            <a:endParaRPr lang="en-US" sz="3600" dirty="0"/>
          </a:p>
        </p:txBody>
      </p:sp>
      <p:sp>
        <p:nvSpPr>
          <p:cNvPr id="3" name="Content Placeholder 2"/>
          <p:cNvSpPr>
            <a:spLocks noGrp="1"/>
          </p:cNvSpPr>
          <p:nvPr>
            <p:ph idx="1"/>
          </p:nvPr>
        </p:nvSpPr>
        <p:spPr>
          <a:xfrm>
            <a:off x="549275" y="1600200"/>
            <a:ext cx="8042276" cy="4800599"/>
          </a:xfrm>
        </p:spPr>
        <p:txBody>
          <a:bodyPr>
            <a:normAutofit fontScale="92500" lnSpcReduction="20000"/>
          </a:bodyPr>
          <a:lstStyle/>
          <a:p>
            <a:pPr lvl="3"/>
            <a:r>
              <a:rPr lang="en-US" dirty="0" smtClean="0"/>
              <a:t>Home </a:t>
            </a:r>
            <a:r>
              <a:rPr lang="en-US" dirty="0"/>
              <a:t>computer wars</a:t>
            </a:r>
          </a:p>
          <a:p>
            <a:pPr lvl="4"/>
            <a:r>
              <a:rPr lang="en-US" dirty="0" smtClean="0"/>
              <a:t>There were many companies in the new industry, </a:t>
            </a:r>
            <a:r>
              <a:rPr lang="en-US" dirty="0"/>
              <a:t>but </a:t>
            </a:r>
            <a:r>
              <a:rPr lang="en-US" dirty="0" smtClean="0"/>
              <a:t>they could </a:t>
            </a:r>
            <a:r>
              <a:rPr lang="en-US" dirty="0"/>
              <a:t>not compete with Commodore’s aggressive marketing.</a:t>
            </a:r>
          </a:p>
          <a:p>
            <a:pPr lvl="4"/>
            <a:r>
              <a:rPr lang="en-US" dirty="0"/>
              <a:t>Further development of home consoles</a:t>
            </a:r>
          </a:p>
          <a:p>
            <a:pPr lvl="3"/>
            <a:r>
              <a:rPr lang="en-US" dirty="0" smtClean="0"/>
              <a:t>Over-estimating the market</a:t>
            </a:r>
          </a:p>
          <a:p>
            <a:pPr lvl="4"/>
            <a:r>
              <a:rPr lang="en-US" dirty="0" smtClean="0"/>
              <a:t>After success in 1982, many companies expected the market to absorb around 60 million cartridges for home consoles.</a:t>
            </a:r>
          </a:p>
          <a:p>
            <a:pPr lvl="4"/>
            <a:r>
              <a:rPr lang="en-US" dirty="0" smtClean="0"/>
              <a:t>Total industry production was about 120 million cartridges.</a:t>
            </a:r>
          </a:p>
          <a:p>
            <a:pPr lvl="3"/>
            <a:r>
              <a:rPr lang="en-US" dirty="0" smtClean="0"/>
              <a:t>Poor Quality Products</a:t>
            </a:r>
          </a:p>
          <a:p>
            <a:pPr lvl="4"/>
            <a:r>
              <a:rPr lang="en-US" dirty="0" smtClean="0"/>
              <a:t>Companies were left with lots of unsold inventory.</a:t>
            </a:r>
          </a:p>
          <a:p>
            <a:pPr lvl="3"/>
            <a:r>
              <a:rPr lang="en-US" dirty="0" smtClean="0"/>
              <a:t>Poor </a:t>
            </a:r>
            <a:r>
              <a:rPr lang="en-US" dirty="0"/>
              <a:t>public image</a:t>
            </a:r>
          </a:p>
          <a:p>
            <a:pPr lvl="4"/>
            <a:r>
              <a:rPr lang="en-US" dirty="0"/>
              <a:t>Parents begin blaming video games for their children’s faults</a:t>
            </a:r>
          </a:p>
          <a:p>
            <a:pPr lvl="5"/>
            <a:r>
              <a:rPr lang="en-US" dirty="0"/>
              <a:t>“video games encourage young people to waste money, energy, and valuable time”</a:t>
            </a:r>
          </a:p>
          <a:p>
            <a:pPr lvl="4"/>
            <a:r>
              <a:rPr lang="en-US" dirty="0"/>
              <a:t>Questionable content of games, usually violence</a:t>
            </a:r>
          </a:p>
          <a:p>
            <a:pPr lvl="3"/>
            <a:endParaRPr lang="en-US" dirty="0" smtClean="0"/>
          </a:p>
          <a:p>
            <a:pPr marL="968375" lvl="3" indent="0">
              <a:buNone/>
            </a:pPr>
            <a:r>
              <a:rPr lang="en-US" sz="2100" dirty="0" smtClean="0">
                <a:solidFill>
                  <a:srgbClr val="C00000"/>
                </a:solidFill>
              </a:rPr>
              <a:t>					</a:t>
            </a:r>
            <a:r>
              <a:rPr lang="en-US" sz="2100" dirty="0" smtClean="0">
                <a:solidFill>
                  <a:srgbClr val="000000"/>
                </a:solidFill>
              </a:rPr>
              <a:t>(Dillon, 2011)</a:t>
            </a:r>
          </a:p>
          <a:p>
            <a:pPr lvl="3"/>
            <a:endParaRPr lang="en-US" dirty="0"/>
          </a:p>
        </p:txBody>
      </p:sp>
    </p:spTree>
    <p:extLst>
      <p:ext uri="{BB962C8B-B14F-4D97-AF65-F5344CB8AC3E}">
        <p14:creationId xmlns:p14="http://schemas.microsoft.com/office/powerpoint/2010/main" val="18106534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Arcades in Japan</a:t>
            </a:r>
            <a:endParaRPr lang="en-US" dirty="0"/>
          </a:p>
        </p:txBody>
      </p:sp>
      <p:sp>
        <p:nvSpPr>
          <p:cNvPr id="3" name="Content Placeholder 2"/>
          <p:cNvSpPr>
            <a:spLocks noGrp="1"/>
          </p:cNvSpPr>
          <p:nvPr>
            <p:ph idx="1"/>
          </p:nvPr>
        </p:nvSpPr>
        <p:spPr>
          <a:xfrm>
            <a:off x="549275" y="1600201"/>
            <a:ext cx="8042276" cy="2971800"/>
          </a:xfrm>
        </p:spPr>
        <p:txBody>
          <a:bodyPr>
            <a:normAutofit fontScale="92500" lnSpcReduction="10000"/>
          </a:bodyPr>
          <a:lstStyle/>
          <a:p>
            <a:r>
              <a:rPr lang="en-US" dirty="0" smtClean="0"/>
              <a:t>1974: Namco distributes </a:t>
            </a:r>
            <a:r>
              <a:rPr lang="en-US" dirty="0"/>
              <a:t>Atari’s coin operated games in </a:t>
            </a:r>
            <a:r>
              <a:rPr lang="en-US" dirty="0" smtClean="0"/>
              <a:t>Japan</a:t>
            </a:r>
          </a:p>
          <a:p>
            <a:r>
              <a:rPr lang="en-US" dirty="0" smtClean="0"/>
              <a:t>1978</a:t>
            </a:r>
            <a:r>
              <a:rPr lang="en-US" dirty="0"/>
              <a:t>: Taito’s game </a:t>
            </a:r>
            <a:r>
              <a:rPr lang="en-US" i="1" dirty="0"/>
              <a:t>Space Invaders</a:t>
            </a:r>
            <a:r>
              <a:rPr lang="en-US" dirty="0"/>
              <a:t> is so popular in Japan that it provokes a Y100 coin shortage</a:t>
            </a:r>
            <a:r>
              <a:rPr lang="en-US" dirty="0" smtClean="0"/>
              <a:t>.</a:t>
            </a:r>
          </a:p>
          <a:p>
            <a:pPr marL="685800" lvl="2" indent="0">
              <a:buNone/>
            </a:pPr>
            <a:r>
              <a:rPr lang="en-US" dirty="0" smtClean="0"/>
              <a:t>Reasons for popularity:</a:t>
            </a:r>
          </a:p>
          <a:p>
            <a:pPr marL="685800" lvl="2" indent="0">
              <a:buNone/>
            </a:pPr>
            <a:r>
              <a:rPr lang="en-US" dirty="0"/>
              <a:t>	</a:t>
            </a:r>
            <a:r>
              <a:rPr lang="en-US" dirty="0" smtClean="0"/>
              <a:t>First game to include animated characters, as well as a “high score” display.</a:t>
            </a:r>
            <a:endParaRPr lang="en-US" dirty="0"/>
          </a:p>
          <a:p>
            <a:pPr marL="2406650" lvl="8" indent="0">
              <a:buNone/>
            </a:pPr>
            <a:r>
              <a:rPr lang="en-US" dirty="0" smtClean="0"/>
              <a:t>			(Dillon, 2011/Poole 2000)</a:t>
            </a:r>
            <a:endParaRPr lang="en-US" dirty="0"/>
          </a:p>
        </p:txBody>
      </p:sp>
      <p:pic>
        <p:nvPicPr>
          <p:cNvPr id="4" name="Picture 3" descr="Space-Invaders.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33800" y="4419600"/>
            <a:ext cx="1651000" cy="1981200"/>
          </a:xfrm>
          <a:prstGeom prst="rect">
            <a:avLst/>
          </a:prstGeom>
        </p:spPr>
      </p:pic>
      <p:sp>
        <p:nvSpPr>
          <p:cNvPr id="5" name="TextBox 4"/>
          <p:cNvSpPr txBox="1"/>
          <p:nvPr/>
        </p:nvSpPr>
        <p:spPr>
          <a:xfrm>
            <a:off x="3962400" y="6477000"/>
            <a:ext cx="1236236" cy="215444"/>
          </a:xfrm>
          <a:prstGeom prst="rect">
            <a:avLst/>
          </a:prstGeom>
          <a:noFill/>
        </p:spPr>
        <p:txBody>
          <a:bodyPr wrap="none" rtlCol="0">
            <a:spAutoFit/>
          </a:bodyPr>
          <a:lstStyle/>
          <a:p>
            <a:r>
              <a:rPr lang="en-US" sz="800" dirty="0"/>
              <a:t>http://3generations.eu</a:t>
            </a:r>
          </a:p>
        </p:txBody>
      </p:sp>
    </p:spTree>
    <p:extLst>
      <p:ext uri="{BB962C8B-B14F-4D97-AF65-F5344CB8AC3E}">
        <p14:creationId xmlns:p14="http://schemas.microsoft.com/office/powerpoint/2010/main" val="39563632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4379</TotalTime>
  <Words>2232</Words>
  <Application>Microsoft Macintosh PowerPoint</Application>
  <PresentationFormat>On-screen Show (4:3)</PresentationFormat>
  <Paragraphs>263</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Breeze</vt:lpstr>
      <vt:lpstr>A Comparative Study of Game Centers in the US and Japan</vt:lpstr>
      <vt:lpstr>Outline</vt:lpstr>
      <vt:lpstr>Significance of the Study</vt:lpstr>
      <vt:lpstr>Research Questions </vt:lpstr>
      <vt:lpstr>Research Background</vt:lpstr>
      <vt:lpstr>Arcades in the US</vt:lpstr>
      <vt:lpstr>Arcades in the US (2)</vt:lpstr>
      <vt:lpstr>Main Reasons for the 1983 Crash</vt:lpstr>
      <vt:lpstr>Arcades in Japan</vt:lpstr>
      <vt:lpstr>Arcades in Japan (2)</vt:lpstr>
      <vt:lpstr>Impact of Home Consoles on Arcades</vt:lpstr>
      <vt:lpstr>Cultural Reasons for Choosing Home Consoles or Arcades</vt:lpstr>
      <vt:lpstr>The Study</vt:lpstr>
      <vt:lpstr>Research Method </vt:lpstr>
      <vt:lpstr>Research Question 1 </vt:lpstr>
      <vt:lpstr>RQ1: Usage of Arcades from Childhood to Adulthood </vt:lpstr>
      <vt:lpstr>RQ1: Comparison of Time Spent in Arcades</vt:lpstr>
      <vt:lpstr>Availability of Arcades</vt:lpstr>
      <vt:lpstr>RQ1: Comparison of Console Ownership</vt:lpstr>
      <vt:lpstr>RQ 1: Frequency of Playing Games with Others on a Console</vt:lpstr>
      <vt:lpstr>How Console Games are Played with Others</vt:lpstr>
      <vt:lpstr>Research Question 1 Findings</vt:lpstr>
      <vt:lpstr>Enjoyment of Arcade Atmosphere</vt:lpstr>
      <vt:lpstr>Negative Experiences at Game Centers</vt:lpstr>
      <vt:lpstr>Research Question 1-A Findings</vt:lpstr>
      <vt:lpstr>Research Question 2</vt:lpstr>
      <vt:lpstr>Games Played by Men  What are the most popular games in each culture’s arcade and why?</vt:lpstr>
      <vt:lpstr>Games Played by Women  What are the most popular games in each culture’s arcade and why?</vt:lpstr>
      <vt:lpstr>Reason for Playing a Game</vt:lpstr>
      <vt:lpstr>Research Question 2 Findings</vt:lpstr>
      <vt:lpstr>Conclusion</vt:lpstr>
      <vt:lpstr>Limitations of the Study</vt:lpstr>
      <vt:lpstr>Future Study</vt:lpstr>
      <vt:lpstr>References</vt:lpstr>
      <vt:lpstr>Acknowledgements</vt:lpstr>
    </vt:vector>
  </TitlesOfParts>
  <Company>CSU Monterey Bay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Comparative Study of Game Centers in the US and Japan</dc:title>
  <dc:creator>CSUMB</dc:creator>
  <cp:lastModifiedBy>Shawn Clark</cp:lastModifiedBy>
  <cp:revision>141</cp:revision>
  <cp:lastPrinted>2014-04-25T19:38:04Z</cp:lastPrinted>
  <dcterms:created xsi:type="dcterms:W3CDTF">2013-12-10T23:35:15Z</dcterms:created>
  <dcterms:modified xsi:type="dcterms:W3CDTF">2014-05-10T08:45:16Z</dcterms:modified>
</cp:coreProperties>
</file>